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493" r:id="rId4"/>
  </p:sldMasterIdLst>
  <p:notesMasterIdLst>
    <p:notesMasterId r:id="rId6"/>
  </p:notesMasterIdLst>
  <p:handoutMasterIdLst>
    <p:handoutMasterId r:id="rId7"/>
  </p:handoutMasterIdLst>
  <p:sldIdLst>
    <p:sldId id="258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Author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31" autoAdjust="0"/>
  </p:normalViewPr>
  <p:slideViewPr>
    <p:cSldViewPr snapToGrid="0">
      <p:cViewPr varScale="1">
        <p:scale>
          <a:sx n="86" d="100"/>
          <a:sy n="86" d="100"/>
        </p:scale>
        <p:origin x="138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8" d="100"/>
          <a:sy n="68" d="100"/>
        </p:scale>
        <p:origin x="3288" y="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EB6F786D-919B-4EF5-BD44-C01ABFF51C6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C3CE706-A491-407B-8A3C-1E1B38E3BE5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7A0F81-FBC8-4AE5-8CBE-265D82D4F40A}" type="datetimeFigureOut">
              <a:rPr lang="en-US" smtClean="0"/>
              <a:t>3/14/2022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9EB2EC7-06AC-483D-9F0F-8513034635FA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7165677-A8C6-4167-BD6B-72F4BE86DEC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49346E-4525-4E9D-8817-A0F329044F3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808823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42931C-6CBC-4F64-81B6-81620EA33E74}" type="datetimeFigureOut">
              <a:rPr lang="en-US" smtClean="0"/>
              <a:t>3/14/2022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180B81-AA4E-4B75-A7A4-FD12E7A9A8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62896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A180B81-AA4E-4B75-A7A4-FD12E7A9A81B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36751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3750" spc="150" baseline="0"/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35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342900" indent="0" algn="ctr">
              <a:buNone/>
              <a:defRPr sz="135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350"/>
            </a:lvl4pPr>
            <a:lvl5pPr marL="1371600" indent="0" algn="ctr">
              <a:buNone/>
              <a:defRPr sz="1350"/>
            </a:lvl5pPr>
            <a:lvl6pPr marL="1714500" indent="0" algn="ctr">
              <a:buNone/>
              <a:defRPr sz="1350"/>
            </a:lvl6pPr>
            <a:lvl7pPr marL="2057400" indent="0" algn="ctr">
              <a:buNone/>
              <a:defRPr sz="1350"/>
            </a:lvl7pPr>
            <a:lvl8pPr marL="2400300" indent="0" algn="ctr">
              <a:buNone/>
              <a:defRPr sz="1350"/>
            </a:lvl8pPr>
            <a:lvl9pPr marL="2743200" indent="0" algn="ctr">
              <a:buNone/>
              <a:defRPr sz="1350"/>
            </a:lvl9pPr>
          </a:lstStyle>
          <a:p>
            <a:r>
              <a:rPr lang="en-US" noProof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74929172-4BF7-429F-BA25-7E9D1A4215EE}" type="datetimeFigureOut">
              <a:rPr lang="en-US" noProof="0" smtClean="0"/>
              <a:t>3/14/2022</a:t>
            </a:fld>
            <a:endParaRPr lang="en-U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6EA62-41C5-4F9A-A915-5B0BC739C923}" type="slidenum">
              <a:rPr lang="en-US" noProof="0" smtClean="0"/>
              <a:t>‹#›</a:t>
            </a:fld>
            <a:endParaRPr lang="en-US" noProof="0" dirty="0"/>
          </a:p>
        </p:txBody>
      </p:sp>
      <p:cxnSp>
        <p:nvCxnSpPr>
          <p:cNvPr id="13" name="Straight Connector 12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0" y="1"/>
            <a:ext cx="9144000" cy="4572001"/>
          </a:xfrm>
          <a:prstGeom prst="rect">
            <a:avLst/>
          </a:prstGeom>
          <a:blipFill dpi="0" rotWithShape="1"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133350" ty="-635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80095969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29172-4BF7-429F-BA25-7E9D1A4215EE}" type="datetimeFigureOut">
              <a:rPr lang="en-US" smtClean="0"/>
              <a:t>3/14/2022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6EA62-41C5-4F9A-A915-5B0BC739C92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69778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762000"/>
            <a:ext cx="1971675" cy="5410200"/>
          </a:xfrm>
        </p:spPr>
        <p:txBody>
          <a:bodyPr vert="eaVert" lIns="45720" tIns="91440" rIns="45720" bIns="9144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42951" y="762000"/>
            <a:ext cx="5686425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29172-4BF7-429F-BA25-7E9D1A4215EE}" type="datetimeFigureOut">
              <a:rPr lang="en-US" smtClean="0"/>
              <a:t>3/14/2022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6EA62-41C5-4F9A-A915-5B0BC739C923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7543800" y="173563"/>
            <a:ext cx="0" cy="6858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1615710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29172-4BF7-429F-BA25-7E9D1A4215EE}" type="datetimeFigureOut">
              <a:rPr lang="en-US" smtClean="0"/>
              <a:t>3/14/2022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6EA62-41C5-4F9A-A915-5B0BC739C92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00262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3750" b="0" spc="15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35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29172-4BF7-429F-BA25-7E9D1A4215EE}" type="datetimeFigureOut">
              <a:rPr lang="en-US" smtClean="0"/>
              <a:t>3/14/2022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6EA62-41C5-4F9A-A915-5B0BC739C923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2" name="Straight Connector 11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0" y="-1"/>
            <a:ext cx="9144000" cy="4572000"/>
          </a:xfrm>
          <a:prstGeom prst="rect">
            <a:avLst/>
          </a:prstGeom>
          <a:blipFill dpi="0" rotWithShape="1">
            <a:blip r:embed="rId2">
              <a:duotone>
                <a:schemeClr val="accent3">
                  <a:shade val="45000"/>
                  <a:satMod val="135000"/>
                </a:schemeClr>
                <a:prstClr val="white"/>
              </a:duotone>
            </a:blip>
            <a:srcRect/>
            <a:tile tx="-133350" ty="-635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72383305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en-US" noProof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8095" y="2286000"/>
            <a:ext cx="3566160" cy="4023360"/>
          </a:xfrm>
        </p:spPr>
        <p:txBody>
          <a:bodyPr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1990" y="2286000"/>
            <a:ext cx="3566160" cy="4023360"/>
          </a:xfrm>
        </p:spPr>
        <p:txBody>
          <a:bodyPr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29172-4BF7-429F-BA25-7E9D1A4215EE}" type="datetimeFigureOut">
              <a:rPr lang="en-US" noProof="0" smtClean="0"/>
              <a:t>3/14/2022</a:t>
            </a:fld>
            <a:endParaRPr lang="en-US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6EA62-41C5-4F9A-A915-5B0BC739C923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4580577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725" b="0" cap="none" baseline="0">
                <a:solidFill>
                  <a:schemeClr val="accent1"/>
                </a:solidFill>
                <a:latin typeface="+mn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8096" y="2967788"/>
            <a:ext cx="3566160" cy="33415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93166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1725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marL="0" lvl="0" indent="0" algn="l" defTabSz="685800" rtl="0" eaLnBrk="1" latinLnBrk="0" hangingPunct="1">
              <a:lnSpc>
                <a:spcPct val="90000"/>
              </a:lnSpc>
              <a:spcBef>
                <a:spcPts val="135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93166" y="2967788"/>
            <a:ext cx="3566160" cy="33415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29172-4BF7-429F-BA25-7E9D1A4215EE}" type="datetimeFigureOut">
              <a:rPr lang="en-US" smtClean="0"/>
              <a:t>3/14/2022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6EA62-41C5-4F9A-A915-5B0BC739C92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27497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29172-4BF7-429F-BA25-7E9D1A4215EE}" type="datetimeFigureOut">
              <a:rPr lang="en-US" smtClean="0"/>
              <a:t>3/14/2022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6EA62-41C5-4F9A-A915-5B0BC739C92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08678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29172-4BF7-429F-BA25-7E9D1A4215EE}" type="datetimeFigureOut">
              <a:rPr lang="en-US" smtClean="0"/>
              <a:t>3/14/2022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6EA62-41C5-4F9A-A915-5B0BC739C92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582467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768096" y="471509"/>
            <a:ext cx="329184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3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6250" y="822960"/>
            <a:ext cx="4258818" cy="518464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8096" y="2257506"/>
            <a:ext cx="329184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450"/>
              </a:spcBef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29172-4BF7-429F-BA25-7E9D1A4215EE}" type="datetimeFigureOut">
              <a:rPr lang="en-US" smtClean="0"/>
              <a:t>3/14/2022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6EA62-41C5-4F9A-A915-5B0BC739C92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963708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8"/>
            <a:ext cx="5829300" cy="1463040"/>
          </a:xfrm>
        </p:spPr>
        <p:txBody>
          <a:bodyPr anchor="ctr">
            <a:normAutofit/>
          </a:bodyPr>
          <a:lstStyle>
            <a:lvl1pPr algn="r">
              <a:defRPr sz="3750" spc="15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9141714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7950" y="4960138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35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29172-4BF7-429F-BA25-7E9D1A4215EE}" type="datetimeFigureOut">
              <a:rPr lang="en-US" smtClean="0"/>
              <a:t>3/14/2022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6EA62-41C5-4F9A-A915-5B0BC739C923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429497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286000"/>
            <a:ext cx="7290055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8097" y="6470704"/>
            <a:ext cx="161560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5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74929172-4BF7-429F-BA25-7E9D1A4215EE}" type="datetimeFigureOut">
              <a:rPr lang="en-US" smtClean="0"/>
              <a:t>3/14/2022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32200" y="6470704"/>
            <a:ext cx="4426094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5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28000" y="6470704"/>
            <a:ext cx="73025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5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7966EA62-41C5-4F9A-A915-5B0BC739C923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5715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510646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94" r:id="rId1"/>
    <p:sldLayoutId id="2147484495" r:id="rId2"/>
    <p:sldLayoutId id="2147484496" r:id="rId3"/>
    <p:sldLayoutId id="2147484497" r:id="rId4"/>
    <p:sldLayoutId id="2147484498" r:id="rId5"/>
    <p:sldLayoutId id="2147484499" r:id="rId6"/>
    <p:sldLayoutId id="2147484500" r:id="rId7"/>
    <p:sldLayoutId id="2147484501" r:id="rId8"/>
    <p:sldLayoutId id="2147484502" r:id="rId9"/>
    <p:sldLayoutId id="2147484503" r:id="rId10"/>
    <p:sldLayoutId id="2147484504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75998" y="1339850"/>
            <a:ext cx="2204273" cy="495300"/>
          </a:xfrm>
        </p:spPr>
        <p:txBody>
          <a:bodyPr lIns="0" tIns="0" rIns="0" bIns="0">
            <a:noAutofit/>
          </a:bodyPr>
          <a:lstStyle/>
          <a:p>
            <a:r>
              <a:rPr lang="en-US" sz="1800" spc="-113" dirty="0"/>
              <a:t>WASM</a:t>
            </a:r>
            <a:br>
              <a:rPr lang="en-US" sz="1800" spc="-113" dirty="0"/>
            </a:br>
            <a:r>
              <a:rPr lang="en-US" sz="1800" spc="-113" dirty="0"/>
              <a:t>Organization Chart</a:t>
            </a:r>
          </a:p>
        </p:txBody>
      </p:sp>
      <p:sp>
        <p:nvSpPr>
          <p:cNvPr id="19" name="Rectangle 18" descr="Hierarchy Level 1">
            <a:extLst>
              <a:ext uri="{FF2B5EF4-FFF2-40B4-BE49-F238E27FC236}">
                <a16:creationId xmlns:a16="http://schemas.microsoft.com/office/drawing/2014/main" id="{21C604EF-32A3-42D7-8586-5D643B7D12C1}"/>
              </a:ext>
            </a:extLst>
          </p:cNvPr>
          <p:cNvSpPr/>
          <p:nvPr/>
        </p:nvSpPr>
        <p:spPr>
          <a:xfrm>
            <a:off x="3000375" y="1475590"/>
            <a:ext cx="4498827" cy="319073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  <a:effectLst/>
          <a:scene3d>
            <a:camera prst="orthographicFront"/>
            <a:lightRig rig="flat" dir="t"/>
          </a:scene3d>
          <a:sp3d prstMaterial="dkEdge"/>
        </p:spPr>
        <p:style>
          <a:lnRef idx="0">
            <a:scrgbClr r="0" g="0" b="0"/>
          </a:lnRef>
          <a:fillRef idx="2">
            <a:scrgbClr r="0" g="0" b="0"/>
          </a:fillRef>
          <a:effectRef idx="1">
            <a:scrgbClr r="0" g="0" b="0"/>
          </a:effectRef>
          <a:fontRef idx="minor">
            <a:schemeClr val="dk1"/>
          </a:fontRef>
        </p:style>
        <p:txBody>
          <a:bodyPr spcFirstLastPara="0" vert="horz" wrap="square" lIns="6191" tIns="6191" rIns="6191" bIns="6191" numCol="1" spcCol="1270" anchor="ctr" anchorCtr="0">
            <a:noAutofit/>
          </a:bodyPr>
          <a:lstStyle/>
          <a:p>
            <a:pPr marL="0" lvl="0" indent="0" algn="ctr" defTabSz="433388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1050" b="1" i="0" u="none" strike="noStrike" dirty="0">
                <a:solidFill>
                  <a:srgbClr val="000000"/>
                </a:solidFill>
                <a:effectLst/>
                <a:latin typeface="Tw Cen MT Condensed" panose="020B0606020104020203" pitchFamily="34" charset="0"/>
              </a:rPr>
              <a:t>Miranda </a:t>
            </a:r>
            <a:r>
              <a:rPr lang="en-US" sz="1050" b="1" i="0" u="none" strike="noStrike" dirty="0" err="1">
                <a:solidFill>
                  <a:srgbClr val="000000"/>
                </a:solidFill>
                <a:effectLst/>
                <a:latin typeface="Tw Cen MT Condensed" panose="020B0606020104020203" pitchFamily="34" charset="0"/>
              </a:rPr>
              <a:t>Castravelli</a:t>
            </a:r>
            <a:r>
              <a:rPr lang="en-US" sz="1050" b="0" i="0" dirty="0">
                <a:solidFill>
                  <a:srgbClr val="000000"/>
                </a:solidFill>
                <a:effectLst/>
                <a:latin typeface="Tw Cen MT Condensed" panose="020B0606020104020203" pitchFamily="34" charset="0"/>
              </a:rPr>
              <a:t>​</a:t>
            </a:r>
            <a:br>
              <a:rPr lang="en-US" sz="1050" b="0" i="0" dirty="0">
                <a:solidFill>
                  <a:srgbClr val="000000"/>
                </a:solidFill>
                <a:effectLst/>
                <a:latin typeface="Tw Cen MT Condensed" panose="020B0606020104020203" pitchFamily="34" charset="0"/>
              </a:rPr>
            </a:br>
            <a:r>
              <a:rPr lang="en-US" sz="975" b="1" kern="1200" dirty="0">
                <a:latin typeface="+mj-lt"/>
              </a:rPr>
              <a:t> </a:t>
            </a:r>
            <a:r>
              <a:rPr lang="en-US" sz="975" b="0" kern="1200" dirty="0">
                <a:latin typeface="+mn-lt"/>
              </a:rPr>
              <a:t>President</a:t>
            </a:r>
          </a:p>
        </p:txBody>
      </p:sp>
      <p:sp>
        <p:nvSpPr>
          <p:cNvPr id="32" name="Rectangle 31" descr="Hierarchy Sub Level">
            <a:extLst>
              <a:ext uri="{FF2B5EF4-FFF2-40B4-BE49-F238E27FC236}">
                <a16:creationId xmlns:a16="http://schemas.microsoft.com/office/drawing/2014/main" id="{05E740D1-0BDB-44A7-8B44-8DBC24EE1D85}"/>
              </a:ext>
            </a:extLst>
          </p:cNvPr>
          <p:cNvSpPr/>
          <p:nvPr/>
        </p:nvSpPr>
        <p:spPr>
          <a:xfrm>
            <a:off x="2338496" y="1981047"/>
            <a:ext cx="1406434" cy="393803"/>
          </a:xfrm>
          <a:prstGeom prst="rect">
            <a:avLst/>
          </a:prstGeom>
          <a:solidFill>
            <a:srgbClr val="FF99FF"/>
          </a:solidFill>
          <a:ln>
            <a:solidFill>
              <a:schemeClr val="tx1"/>
            </a:solidFill>
          </a:ln>
          <a:scene3d>
            <a:camera prst="orthographicFront"/>
            <a:lightRig rig="flat" dir="t"/>
          </a:scene3d>
          <a:sp3d prstMaterial="dkEdge"/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2">
            <a:scrgbClr r="0" g="0" b="0"/>
          </a:fillRef>
          <a:effectRef idx="1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6191" tIns="6191" rIns="6191" bIns="6191" numCol="1" spcCol="1270" anchor="ctr" anchorCtr="0">
            <a:noAutofit/>
          </a:bodyPr>
          <a:lstStyle/>
          <a:p>
            <a:pPr marL="0" lvl="0" indent="0" algn="ctr" defTabSz="433388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900" b="1" dirty="0">
                <a:solidFill>
                  <a:srgbClr val="000000"/>
                </a:solidFill>
                <a:latin typeface="Tw Cen MT Condensed" panose="020B0606020104020203" pitchFamily="34" charset="0"/>
              </a:rPr>
              <a:t>Roger Lam</a:t>
            </a:r>
            <a:br>
              <a:rPr lang="en-US" sz="1050" b="0" i="0" dirty="0">
                <a:solidFill>
                  <a:srgbClr val="000000"/>
                </a:solidFill>
                <a:effectLst/>
                <a:latin typeface="Tw Cen MT Condensed" panose="020B0606020104020203" pitchFamily="34" charset="0"/>
              </a:rPr>
            </a:br>
            <a:r>
              <a:rPr lang="en-US" sz="975" i="0" dirty="0">
                <a:solidFill>
                  <a:prstClr val="black"/>
                </a:solidFill>
                <a:effectLst/>
                <a:latin typeface="Tw Cen MT Condensed" panose="020B0606020104020203" pitchFamily="34" charset="0"/>
              </a:rPr>
              <a:t>Information Technology</a:t>
            </a:r>
            <a:endParaRPr lang="en-US" sz="975" b="0" kern="1200" dirty="0">
              <a:solidFill>
                <a:prstClr val="black"/>
              </a:solidFill>
              <a:ea typeface="+mn-ea"/>
              <a:cs typeface="+mn-cs"/>
            </a:endParaRPr>
          </a:p>
        </p:txBody>
      </p:sp>
      <p:sp>
        <p:nvSpPr>
          <p:cNvPr id="20" name="Rectangle 19" descr="Hierarchy Level 2 Item 1">
            <a:extLst>
              <a:ext uri="{FF2B5EF4-FFF2-40B4-BE49-F238E27FC236}">
                <a16:creationId xmlns:a16="http://schemas.microsoft.com/office/drawing/2014/main" id="{E27E376D-AE9F-46B0-AA66-A3D22FC5623A}"/>
              </a:ext>
            </a:extLst>
          </p:cNvPr>
          <p:cNvSpPr/>
          <p:nvPr/>
        </p:nvSpPr>
        <p:spPr>
          <a:xfrm>
            <a:off x="3062827" y="2590801"/>
            <a:ext cx="891000" cy="658480"/>
          </a:xfrm>
          <a:prstGeom prst="rect">
            <a:avLst/>
          </a:prstGeom>
          <a:solidFill>
            <a:srgbClr val="00B0F0"/>
          </a:solidFill>
          <a:ln>
            <a:solidFill>
              <a:schemeClr val="tx1"/>
            </a:solidFill>
          </a:ln>
          <a:scene3d>
            <a:camera prst="orthographicFront"/>
            <a:lightRig rig="flat" dir="t"/>
          </a:scene3d>
          <a:sp3d prstMaterial="dkEdge"/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2">
            <a:scrgbClr r="0" g="0" b="0"/>
          </a:fillRef>
          <a:effectRef idx="1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54000" tIns="81000" rIns="54000" bIns="0" numCol="1" spcCol="1270" anchor="t" anchorCtr="0">
            <a:noAutofit/>
          </a:bodyPr>
          <a:lstStyle/>
          <a:p>
            <a:pPr marL="0" lvl="0" indent="0" algn="ctr" defTabSz="433388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1050" b="1" kern="1200" dirty="0">
                <a:solidFill>
                  <a:prstClr val="black"/>
                </a:solidFill>
                <a:latin typeface="+mj-lt"/>
                <a:ea typeface="+mn-ea"/>
                <a:cs typeface="+mn-cs"/>
              </a:rPr>
              <a:t>Marie Josee </a:t>
            </a:r>
            <a:r>
              <a:rPr lang="en-US" sz="1050" b="1" i="0" dirty="0">
                <a:solidFill>
                  <a:prstClr val="black"/>
                </a:solidFill>
                <a:effectLst/>
                <a:latin typeface="+mj-lt"/>
              </a:rPr>
              <a:t>Gelinas</a:t>
            </a:r>
            <a:r>
              <a:rPr lang="en-US" sz="1050" b="0" i="0" dirty="0">
                <a:solidFill>
                  <a:srgbClr val="000000"/>
                </a:solidFill>
                <a:effectLst/>
                <a:latin typeface="Tw Cen MT Condensed" panose="020B0606020104020203" pitchFamily="34" charset="0"/>
              </a:rPr>
              <a:t>​</a:t>
            </a:r>
            <a:br>
              <a:rPr lang="en-US" sz="1050" b="0" i="0" dirty="0">
                <a:solidFill>
                  <a:srgbClr val="000000"/>
                </a:solidFill>
                <a:effectLst/>
                <a:latin typeface="Tw Cen MT Condensed" panose="020B0606020104020203" pitchFamily="34" charset="0"/>
              </a:rPr>
            </a:br>
            <a:r>
              <a:rPr lang="en-US" sz="975" b="1" kern="1200" dirty="0">
                <a:solidFill>
                  <a:prstClr val="black"/>
                </a:solidFill>
                <a:latin typeface="+mj-lt"/>
                <a:ea typeface="+mn-ea"/>
                <a:cs typeface="+mn-cs"/>
              </a:rPr>
              <a:t> </a:t>
            </a:r>
            <a:r>
              <a:rPr lang="en-US" sz="975" b="0" kern="1200" dirty="0">
                <a:solidFill>
                  <a:prstClr val="black"/>
                </a:solidFill>
                <a:ea typeface="+mn-ea"/>
                <a:cs typeface="+mn-cs"/>
              </a:rPr>
              <a:t> Membership</a:t>
            </a:r>
          </a:p>
        </p:txBody>
      </p:sp>
      <p:sp>
        <p:nvSpPr>
          <p:cNvPr id="22" name="Rectangle 21" descr="Hierarchy Level 2 Item 2">
            <a:extLst>
              <a:ext uri="{FF2B5EF4-FFF2-40B4-BE49-F238E27FC236}">
                <a16:creationId xmlns:a16="http://schemas.microsoft.com/office/drawing/2014/main" id="{FAC2903E-5B1B-456C-94C2-FC7E867D4F53}"/>
              </a:ext>
            </a:extLst>
          </p:cNvPr>
          <p:cNvSpPr/>
          <p:nvPr/>
        </p:nvSpPr>
        <p:spPr>
          <a:xfrm>
            <a:off x="4074563" y="2637999"/>
            <a:ext cx="891000" cy="505251"/>
          </a:xfrm>
          <a:prstGeom prst="rect">
            <a:avLst/>
          </a:prstGeom>
          <a:solidFill>
            <a:srgbClr val="00B0F0"/>
          </a:solidFill>
          <a:ln>
            <a:solidFill>
              <a:schemeClr val="tx1"/>
            </a:solidFill>
          </a:ln>
          <a:scene3d>
            <a:camera prst="orthographicFront"/>
            <a:lightRig rig="flat" dir="t"/>
          </a:scene3d>
          <a:sp3d prstMaterial="dkEdge"/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2">
            <a:scrgbClr r="0" g="0" b="0"/>
          </a:fillRef>
          <a:effectRef idx="1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54000" tIns="81000" rIns="54000" bIns="0" numCol="1" spcCol="1270" anchor="t" anchorCtr="0">
            <a:noAutofit/>
          </a:bodyPr>
          <a:lstStyle/>
          <a:p>
            <a:pPr marL="0" lvl="0" indent="0" algn="ctr" defTabSz="433388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1050" b="1" kern="1200" dirty="0">
                <a:solidFill>
                  <a:prstClr val="black"/>
                </a:solidFill>
                <a:latin typeface="+mj-lt"/>
                <a:ea typeface="+mn-ea"/>
                <a:cs typeface="+mn-cs"/>
              </a:rPr>
              <a:t>Deanne Hall-Habeeb</a:t>
            </a:r>
            <a:br>
              <a:rPr lang="en-US" sz="975" kern="1200" dirty="0">
                <a:latin typeface="+mj-lt"/>
              </a:rPr>
            </a:br>
            <a:r>
              <a:rPr lang="en-US" sz="975" b="0" kern="1200" dirty="0">
                <a:solidFill>
                  <a:prstClr val="black"/>
                </a:solidFill>
                <a:ea typeface="+mn-ea"/>
                <a:cs typeface="+mn-cs"/>
              </a:rPr>
              <a:t>Art Show</a:t>
            </a:r>
          </a:p>
        </p:txBody>
      </p:sp>
      <p:sp>
        <p:nvSpPr>
          <p:cNvPr id="24" name="Rectangle 23" descr="Hierarchy Level 2 Item 3">
            <a:extLst>
              <a:ext uri="{FF2B5EF4-FFF2-40B4-BE49-F238E27FC236}">
                <a16:creationId xmlns:a16="http://schemas.microsoft.com/office/drawing/2014/main" id="{E229E048-A3A7-4692-842F-3C90638B8575}"/>
              </a:ext>
            </a:extLst>
          </p:cNvPr>
          <p:cNvSpPr/>
          <p:nvPr/>
        </p:nvSpPr>
        <p:spPr>
          <a:xfrm>
            <a:off x="5086297" y="2625300"/>
            <a:ext cx="779136" cy="581451"/>
          </a:xfrm>
          <a:prstGeom prst="rect">
            <a:avLst/>
          </a:prstGeom>
          <a:solidFill>
            <a:srgbClr val="00B0F0"/>
          </a:solidFill>
          <a:ln>
            <a:solidFill>
              <a:schemeClr val="tx1"/>
            </a:solidFill>
          </a:ln>
          <a:scene3d>
            <a:camera prst="orthographicFront"/>
            <a:lightRig rig="flat" dir="t"/>
          </a:scene3d>
          <a:sp3d prstMaterial="dkEdge"/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2">
            <a:scrgbClr r="0" g="0" b="0"/>
          </a:fillRef>
          <a:effectRef idx="1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54000" tIns="81000" rIns="54000" bIns="0" numCol="1" spcCol="1270" anchor="t" anchorCtr="0">
            <a:noAutofit/>
          </a:bodyPr>
          <a:lstStyle/>
          <a:p>
            <a:pPr marL="0" lvl="0" indent="0" algn="ctr" defTabSz="433388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1050" b="1" kern="1200" dirty="0">
                <a:solidFill>
                  <a:prstClr val="black"/>
                </a:solidFill>
                <a:latin typeface="+mj-lt"/>
                <a:ea typeface="+mn-ea"/>
                <a:cs typeface="+mn-cs"/>
              </a:rPr>
              <a:t>Lianne </a:t>
            </a:r>
            <a:r>
              <a:rPr lang="en-US" sz="1050" b="1" kern="1200" dirty="0" err="1">
                <a:solidFill>
                  <a:prstClr val="black"/>
                </a:solidFill>
                <a:latin typeface="+mj-lt"/>
                <a:ea typeface="+mn-ea"/>
                <a:cs typeface="+mn-cs"/>
              </a:rPr>
              <a:t>Castravelli</a:t>
            </a:r>
            <a:endParaRPr lang="en-US" sz="1050" b="1" kern="1200" dirty="0">
              <a:solidFill>
                <a:prstClr val="black"/>
              </a:solidFill>
              <a:latin typeface="+mj-lt"/>
              <a:ea typeface="+mn-ea"/>
              <a:cs typeface="+mn-cs"/>
            </a:endParaRPr>
          </a:p>
          <a:p>
            <a:pPr marL="0" lvl="0" indent="0" algn="ctr" defTabSz="433388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975" b="0" kern="1200" dirty="0">
                <a:solidFill>
                  <a:prstClr val="black"/>
                </a:solidFill>
                <a:ea typeface="+mn-ea"/>
                <a:cs typeface="+mn-cs"/>
              </a:rPr>
              <a:t>Hospitality</a:t>
            </a:r>
          </a:p>
        </p:txBody>
      </p:sp>
      <p:sp>
        <p:nvSpPr>
          <p:cNvPr id="26" name="Rectangle 25" descr="Hierarchy Level 2 Item 4">
            <a:extLst>
              <a:ext uri="{FF2B5EF4-FFF2-40B4-BE49-F238E27FC236}">
                <a16:creationId xmlns:a16="http://schemas.microsoft.com/office/drawing/2014/main" id="{6CC65D6C-DD16-4338-8CA6-BFA0B65035D7}"/>
              </a:ext>
            </a:extLst>
          </p:cNvPr>
          <p:cNvSpPr/>
          <p:nvPr/>
        </p:nvSpPr>
        <p:spPr>
          <a:xfrm>
            <a:off x="6001021" y="2637999"/>
            <a:ext cx="683767" cy="505251"/>
          </a:xfrm>
          <a:prstGeom prst="rect">
            <a:avLst/>
          </a:prstGeom>
          <a:solidFill>
            <a:srgbClr val="00B0F0"/>
          </a:solidFill>
          <a:ln>
            <a:solidFill>
              <a:schemeClr val="tx1"/>
            </a:solidFill>
          </a:ln>
          <a:scene3d>
            <a:camera prst="orthographicFront"/>
            <a:lightRig rig="flat" dir="t"/>
          </a:scene3d>
          <a:sp3d prstMaterial="dkEdge"/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2">
            <a:scrgbClr r="0" g="0" b="0"/>
          </a:fillRef>
          <a:effectRef idx="1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54000" tIns="81000" rIns="54000" bIns="0" numCol="1" spcCol="1270" anchor="t" anchorCtr="0">
            <a:noAutofit/>
          </a:bodyPr>
          <a:lstStyle/>
          <a:p>
            <a:pPr marL="0" lvl="0" indent="0" algn="ctr" defTabSz="433388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1050" b="1" kern="1200" dirty="0" err="1">
                <a:latin typeface="+mj-lt"/>
              </a:rPr>
              <a:t>Lavi</a:t>
            </a:r>
            <a:r>
              <a:rPr lang="en-US" sz="1050" b="1" kern="1200" dirty="0">
                <a:latin typeface="+mj-lt"/>
              </a:rPr>
              <a:t> </a:t>
            </a:r>
            <a:r>
              <a:rPr lang="en-US" sz="1050" b="1" kern="1200" dirty="0" err="1">
                <a:latin typeface="+mj-lt"/>
              </a:rPr>
              <a:t>Picu</a:t>
            </a:r>
            <a:br>
              <a:rPr lang="en-US" sz="975" kern="1200" dirty="0">
                <a:latin typeface="+mj-lt"/>
              </a:rPr>
            </a:br>
            <a:r>
              <a:rPr lang="en-US" sz="975" b="0" kern="1200" dirty="0">
                <a:solidFill>
                  <a:prstClr val="black"/>
                </a:solidFill>
                <a:ea typeface="+mn-ea"/>
                <a:cs typeface="+mn-cs"/>
              </a:rPr>
              <a:t>Charity</a:t>
            </a:r>
          </a:p>
        </p:txBody>
      </p:sp>
      <p:sp>
        <p:nvSpPr>
          <p:cNvPr id="30" name="Rectangle 29" descr="Hierarchy Level 2 Item 6">
            <a:extLst>
              <a:ext uri="{FF2B5EF4-FFF2-40B4-BE49-F238E27FC236}">
                <a16:creationId xmlns:a16="http://schemas.microsoft.com/office/drawing/2014/main" id="{F8066417-8A57-4907-85EC-A2494CB96202}"/>
              </a:ext>
            </a:extLst>
          </p:cNvPr>
          <p:cNvSpPr/>
          <p:nvPr/>
        </p:nvSpPr>
        <p:spPr>
          <a:xfrm>
            <a:off x="7934325" y="2609851"/>
            <a:ext cx="976577" cy="514350"/>
          </a:xfrm>
          <a:prstGeom prst="rect">
            <a:avLst/>
          </a:prstGeom>
          <a:solidFill>
            <a:srgbClr val="00B0F0"/>
          </a:solidFill>
          <a:ln>
            <a:solidFill>
              <a:schemeClr val="tx1"/>
            </a:solidFill>
          </a:ln>
          <a:scene3d>
            <a:camera prst="orthographicFront"/>
            <a:lightRig rig="flat" dir="t"/>
          </a:scene3d>
          <a:sp3d prstMaterial="dkEdge"/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2">
            <a:scrgbClr r="0" g="0" b="0"/>
          </a:fillRef>
          <a:effectRef idx="1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54000" tIns="81000" rIns="54000" bIns="0" numCol="1" spcCol="1270" anchor="t" anchorCtr="0">
            <a:noAutofit/>
          </a:bodyPr>
          <a:lstStyle/>
          <a:p>
            <a:pPr marL="0" lvl="0" indent="0" algn="ctr" defTabSz="433388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1050" b="1" kern="1200" dirty="0">
                <a:solidFill>
                  <a:prstClr val="black"/>
                </a:solidFill>
                <a:latin typeface="+mj-lt"/>
                <a:ea typeface="+mn-ea"/>
                <a:cs typeface="+mn-cs"/>
              </a:rPr>
              <a:t>Andriana Balaban</a:t>
            </a:r>
            <a:br>
              <a:rPr lang="en-US" sz="1050" kern="1200" dirty="0">
                <a:latin typeface="+mj-lt"/>
              </a:rPr>
            </a:br>
            <a:r>
              <a:rPr lang="en-US" sz="975" b="0" kern="1200" dirty="0">
                <a:solidFill>
                  <a:prstClr val="black"/>
                </a:solidFill>
                <a:ea typeface="+mn-ea"/>
                <a:cs typeface="+mn-cs"/>
              </a:rPr>
              <a:t>Publicity</a:t>
            </a:r>
          </a:p>
        </p:txBody>
      </p:sp>
      <p:cxnSp>
        <p:nvCxnSpPr>
          <p:cNvPr id="102" name="Straight Connector 101" descr="Connector Line">
            <a:extLst>
              <a:ext uri="{FF2B5EF4-FFF2-40B4-BE49-F238E27FC236}">
                <a16:creationId xmlns:a16="http://schemas.microsoft.com/office/drawing/2014/main" id="{E2D21EE2-D070-4DA0-A1AD-9C1E88D9194D}"/>
              </a:ext>
            </a:extLst>
          </p:cNvPr>
          <p:cNvCxnSpPr>
            <a:cxnSpLocks/>
          </p:cNvCxnSpPr>
          <p:nvPr/>
        </p:nvCxnSpPr>
        <p:spPr>
          <a:xfrm>
            <a:off x="4278762" y="3630500"/>
            <a:ext cx="0" cy="89748"/>
          </a:xfrm>
          <a:prstGeom prst="line">
            <a:avLst/>
          </a:prstGeom>
          <a:ln w="3175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Straight Connector 103" descr="Connector Line">
            <a:extLst>
              <a:ext uri="{FF2B5EF4-FFF2-40B4-BE49-F238E27FC236}">
                <a16:creationId xmlns:a16="http://schemas.microsoft.com/office/drawing/2014/main" id="{21A1A5B2-BDF8-4C24-8AF8-C28C03D465D2}"/>
              </a:ext>
            </a:extLst>
          </p:cNvPr>
          <p:cNvCxnSpPr>
            <a:cxnSpLocks/>
          </p:cNvCxnSpPr>
          <p:nvPr/>
        </p:nvCxnSpPr>
        <p:spPr>
          <a:xfrm>
            <a:off x="6200633" y="3630500"/>
            <a:ext cx="0" cy="89748"/>
          </a:xfrm>
          <a:prstGeom prst="line">
            <a:avLst/>
          </a:prstGeom>
          <a:ln w="3175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 descr="Hierarchy Sub Level">
            <a:extLst>
              <a:ext uri="{FF2B5EF4-FFF2-40B4-BE49-F238E27FC236}">
                <a16:creationId xmlns:a16="http://schemas.microsoft.com/office/drawing/2014/main" id="{48EB5BFA-4F1C-410E-AEA7-6CEBC4D685C3}"/>
              </a:ext>
            </a:extLst>
          </p:cNvPr>
          <p:cNvSpPr/>
          <p:nvPr/>
        </p:nvSpPr>
        <p:spPr>
          <a:xfrm>
            <a:off x="8119335" y="4741834"/>
            <a:ext cx="876480" cy="518491"/>
          </a:xfrm>
          <a:prstGeom prst="rect">
            <a:avLst/>
          </a:prstGeom>
          <a:solidFill>
            <a:srgbClr val="FF99FF"/>
          </a:solidFill>
          <a:ln w="9525">
            <a:solidFill>
              <a:schemeClr val="tx1"/>
            </a:solidFill>
          </a:ln>
          <a:scene3d>
            <a:camera prst="orthographicFront"/>
            <a:lightRig rig="flat" dir="t"/>
          </a:scene3d>
          <a:sp3d prstMaterial="dkEdge"/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2">
            <a:scrgbClr r="0" g="0" b="0"/>
          </a:fillRef>
          <a:effectRef idx="1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6191" tIns="6191" rIns="6191" bIns="6191" numCol="1" spcCol="1270" anchor="ctr" anchorCtr="0">
            <a:noAutofit/>
          </a:bodyPr>
          <a:lstStyle/>
          <a:p>
            <a:pPr marL="0" lvl="0" indent="0" algn="ctr" defTabSz="433388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1050" b="0" i="0" dirty="0">
                <a:solidFill>
                  <a:srgbClr val="000000"/>
                </a:solidFill>
                <a:effectLst/>
                <a:latin typeface="Tw Cen MT Condensed" panose="020B0606020104020203" pitchFamily="34" charset="0"/>
              </a:rPr>
              <a:t>​</a:t>
            </a:r>
          </a:p>
          <a:p>
            <a:pPr marL="0" lvl="0" indent="0" algn="ctr" defTabSz="433388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900" b="1" i="0" dirty="0">
                <a:solidFill>
                  <a:srgbClr val="000000"/>
                </a:solidFill>
                <a:effectLst/>
                <a:latin typeface="Tw Cen MT" panose="020B0602020104020603" pitchFamily="34" charset="0"/>
              </a:rPr>
              <a:t>Camila Ordonez</a:t>
            </a:r>
          </a:p>
          <a:p>
            <a:pPr marL="0" lvl="0" indent="0" algn="ctr" defTabSz="433388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900" dirty="0">
                <a:solidFill>
                  <a:srgbClr val="000000"/>
                </a:solidFill>
                <a:latin typeface="Tw Cen MT" panose="020B0602020104020603" pitchFamily="34" charset="0"/>
              </a:rPr>
              <a:t>Member Services</a:t>
            </a:r>
            <a:br>
              <a:rPr lang="en-US" sz="1050" b="0" i="0" dirty="0">
                <a:solidFill>
                  <a:srgbClr val="000000"/>
                </a:solidFill>
                <a:effectLst/>
                <a:latin typeface="Tw Cen MT Condensed" panose="020B0606020104020203" pitchFamily="34" charset="0"/>
              </a:rPr>
            </a:br>
            <a:endParaRPr lang="en-US" sz="975" b="0" kern="1200" dirty="0">
              <a:solidFill>
                <a:prstClr val="black"/>
              </a:solidFill>
              <a:ea typeface="+mn-ea"/>
              <a:cs typeface="+mn-cs"/>
            </a:endParaRPr>
          </a:p>
        </p:txBody>
      </p:sp>
      <p:sp>
        <p:nvSpPr>
          <p:cNvPr id="5" name="Rectangle 4" descr="Hierarchy Sub Level">
            <a:extLst>
              <a:ext uri="{FF2B5EF4-FFF2-40B4-BE49-F238E27FC236}">
                <a16:creationId xmlns:a16="http://schemas.microsoft.com/office/drawing/2014/main" id="{2A9BDB24-2CC9-4030-944A-806F110EFDF1}"/>
              </a:ext>
            </a:extLst>
          </p:cNvPr>
          <p:cNvSpPr/>
          <p:nvPr/>
        </p:nvSpPr>
        <p:spPr>
          <a:xfrm>
            <a:off x="5646421" y="1959578"/>
            <a:ext cx="1419901" cy="408175"/>
          </a:xfrm>
          <a:prstGeom prst="rect">
            <a:avLst/>
          </a:prstGeom>
          <a:solidFill>
            <a:srgbClr val="00B0F0"/>
          </a:solidFill>
          <a:ln>
            <a:solidFill>
              <a:schemeClr val="tx1"/>
            </a:solidFill>
          </a:ln>
          <a:scene3d>
            <a:camera prst="orthographicFront"/>
            <a:lightRig rig="flat" dir="t"/>
          </a:scene3d>
          <a:sp3d prstMaterial="dkEdge"/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2">
            <a:scrgbClr r="0" g="0" b="0"/>
          </a:fillRef>
          <a:effectRef idx="1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6191" tIns="6191" rIns="6191" bIns="6191" numCol="1" spcCol="1270" anchor="ctr" anchorCtr="0">
            <a:noAutofit/>
          </a:bodyPr>
          <a:lstStyle/>
          <a:p>
            <a:pPr marL="0" lvl="0" indent="0" algn="ctr" defTabSz="433388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CA" sz="900" b="1" dirty="0">
                <a:solidFill>
                  <a:srgbClr val="000000"/>
                </a:solidFill>
                <a:latin typeface="Tw Cen MT" panose="020B0602020104020603" pitchFamily="34" charset="0"/>
              </a:rPr>
              <a:t>Marlene Legault</a:t>
            </a:r>
            <a:br>
              <a:rPr lang="en-US" sz="1050" b="0" i="0" dirty="0">
                <a:solidFill>
                  <a:srgbClr val="000000"/>
                </a:solidFill>
                <a:effectLst/>
                <a:latin typeface="Tw Cen MT Condensed" panose="020B0606020104020203" pitchFamily="34" charset="0"/>
              </a:rPr>
            </a:br>
            <a:r>
              <a:rPr lang="en-US" sz="975" b="0" dirty="0">
                <a:solidFill>
                  <a:prstClr val="black"/>
                </a:solidFill>
                <a:latin typeface="Tw Cen MT Condensed" panose="020B0606020104020203" pitchFamily="34" charset="0"/>
              </a:rPr>
              <a:t>Fundraising and Grants Chairperson</a:t>
            </a:r>
            <a:endParaRPr lang="en-US" sz="975" b="0" kern="1200" dirty="0">
              <a:solidFill>
                <a:prstClr val="black"/>
              </a:solidFill>
              <a:ea typeface="+mn-ea"/>
              <a:cs typeface="+mn-cs"/>
            </a:endParaRPr>
          </a:p>
        </p:txBody>
      </p:sp>
      <p:sp>
        <p:nvSpPr>
          <p:cNvPr id="12" name="Rectangle 11" descr="Hierarchy Level 2 Item 1">
            <a:extLst>
              <a:ext uri="{FF2B5EF4-FFF2-40B4-BE49-F238E27FC236}">
                <a16:creationId xmlns:a16="http://schemas.microsoft.com/office/drawing/2014/main" id="{65A37B95-E2BD-42EE-B2B3-ECBF2C667882}"/>
              </a:ext>
            </a:extLst>
          </p:cNvPr>
          <p:cNvSpPr/>
          <p:nvPr/>
        </p:nvSpPr>
        <p:spPr>
          <a:xfrm>
            <a:off x="2093658" y="2595470"/>
            <a:ext cx="891000" cy="479850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  <a:scene3d>
            <a:camera prst="orthographicFront"/>
            <a:lightRig rig="flat" dir="t"/>
          </a:scene3d>
          <a:sp3d prstMaterial="dkEdge"/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2">
            <a:scrgbClr r="0" g="0" b="0"/>
          </a:fillRef>
          <a:effectRef idx="1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54000" tIns="81000" rIns="54000" bIns="0" numCol="1" spcCol="1270" anchor="t" anchorCtr="0">
            <a:noAutofit/>
          </a:bodyPr>
          <a:lstStyle/>
          <a:p>
            <a:pPr marL="0" lvl="0" indent="0" algn="ctr" defTabSz="433388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975" b="1" kern="1200" dirty="0"/>
              <a:t>(Open)</a:t>
            </a:r>
            <a:br>
              <a:rPr lang="en-US" sz="975" b="1" kern="1200" dirty="0"/>
            </a:br>
            <a:r>
              <a:rPr lang="en-US" sz="975" b="0" kern="1200" dirty="0">
                <a:solidFill>
                  <a:prstClr val="black"/>
                </a:solidFill>
                <a:ea typeface="+mn-ea"/>
                <a:cs typeface="+mn-cs"/>
              </a:rPr>
              <a:t>Secretary</a:t>
            </a:r>
          </a:p>
        </p:txBody>
      </p:sp>
      <p:sp>
        <p:nvSpPr>
          <p:cNvPr id="13" name="Rectangle 12" descr="Hierarchy Level 2 Item 1">
            <a:extLst>
              <a:ext uri="{FF2B5EF4-FFF2-40B4-BE49-F238E27FC236}">
                <a16:creationId xmlns:a16="http://schemas.microsoft.com/office/drawing/2014/main" id="{E9443049-B79E-4452-813D-CA1E1CC09AE3}"/>
              </a:ext>
            </a:extLst>
          </p:cNvPr>
          <p:cNvSpPr/>
          <p:nvPr/>
        </p:nvSpPr>
        <p:spPr>
          <a:xfrm>
            <a:off x="1119726" y="2612599"/>
            <a:ext cx="891000" cy="502075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  <a:scene3d>
            <a:camera prst="orthographicFront"/>
            <a:lightRig rig="flat" dir="t"/>
          </a:scene3d>
          <a:sp3d prstMaterial="dkEdge"/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2">
            <a:scrgbClr r="0" g="0" b="0"/>
          </a:fillRef>
          <a:effectRef idx="1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54000" tIns="81000" rIns="54000" bIns="0" numCol="1" spcCol="1270" anchor="t" anchorCtr="0">
            <a:noAutofit/>
          </a:bodyPr>
          <a:lstStyle/>
          <a:p>
            <a:pPr marL="0" lvl="0" indent="0" algn="ctr" defTabSz="433388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1050" b="1" kern="1200" dirty="0">
                <a:solidFill>
                  <a:prstClr val="black"/>
                </a:solidFill>
                <a:latin typeface="+mj-lt"/>
                <a:ea typeface="+mn-ea"/>
                <a:cs typeface="+mn-cs"/>
              </a:rPr>
              <a:t>Shelley Morgan</a:t>
            </a:r>
            <a:br>
              <a:rPr lang="en-US" sz="975" kern="1200" dirty="0"/>
            </a:br>
            <a:r>
              <a:rPr lang="en-US" sz="975" kern="1200" dirty="0"/>
              <a:t>Interim </a:t>
            </a:r>
            <a:r>
              <a:rPr lang="en-US" sz="975" b="0" kern="1200" dirty="0">
                <a:solidFill>
                  <a:prstClr val="black"/>
                </a:solidFill>
                <a:ea typeface="+mn-ea"/>
                <a:cs typeface="+mn-cs"/>
              </a:rPr>
              <a:t>Treasurer</a:t>
            </a:r>
          </a:p>
        </p:txBody>
      </p:sp>
      <p:sp>
        <p:nvSpPr>
          <p:cNvPr id="14" name="Rectangle 13" descr="Hierarchy Level 2 Item 1">
            <a:extLst>
              <a:ext uri="{FF2B5EF4-FFF2-40B4-BE49-F238E27FC236}">
                <a16:creationId xmlns:a16="http://schemas.microsoft.com/office/drawing/2014/main" id="{AE77C921-2F5C-469C-8074-46C0FAF2E8CE}"/>
              </a:ext>
            </a:extLst>
          </p:cNvPr>
          <p:cNvSpPr/>
          <p:nvPr/>
        </p:nvSpPr>
        <p:spPr>
          <a:xfrm>
            <a:off x="116426" y="2625299"/>
            <a:ext cx="891000" cy="454451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  <a:scene3d>
            <a:camera prst="orthographicFront"/>
            <a:lightRig rig="flat" dir="t"/>
          </a:scene3d>
          <a:sp3d prstMaterial="dkEdge"/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2">
            <a:scrgbClr r="0" g="0" b="0"/>
          </a:fillRef>
          <a:effectRef idx="1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54000" tIns="81000" rIns="54000" bIns="0" numCol="1" spcCol="1270" anchor="t" anchorCtr="0">
            <a:noAutofit/>
          </a:bodyPr>
          <a:lstStyle/>
          <a:p>
            <a:pPr marL="0" lvl="0" indent="0" algn="ctr" defTabSz="433388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1050" b="1" kern="1200" dirty="0">
                <a:solidFill>
                  <a:prstClr val="black"/>
                </a:solidFill>
                <a:latin typeface="+mj-lt"/>
                <a:ea typeface="+mn-ea"/>
                <a:cs typeface="+mn-cs"/>
              </a:rPr>
              <a:t>(Open)</a:t>
            </a:r>
            <a:br>
              <a:rPr lang="en-US" sz="975" kern="1200" dirty="0"/>
            </a:br>
            <a:r>
              <a:rPr lang="en-US" sz="975" b="0" kern="1200" dirty="0">
                <a:solidFill>
                  <a:prstClr val="black"/>
                </a:solidFill>
                <a:ea typeface="+mn-ea"/>
                <a:cs typeface="+mn-cs"/>
              </a:rPr>
              <a:t>Vice President</a:t>
            </a:r>
          </a:p>
        </p:txBody>
      </p:sp>
      <p:sp>
        <p:nvSpPr>
          <p:cNvPr id="43" name="Rectangle 42" descr="Hierarchy Level 2 Item 4">
            <a:extLst>
              <a:ext uri="{FF2B5EF4-FFF2-40B4-BE49-F238E27FC236}">
                <a16:creationId xmlns:a16="http://schemas.microsoft.com/office/drawing/2014/main" id="{902F596F-DEEE-4214-9E65-C306E7D41410}"/>
              </a:ext>
            </a:extLst>
          </p:cNvPr>
          <p:cNvSpPr/>
          <p:nvPr/>
        </p:nvSpPr>
        <p:spPr>
          <a:xfrm>
            <a:off x="6838951" y="2625299"/>
            <a:ext cx="1007333" cy="505251"/>
          </a:xfrm>
          <a:prstGeom prst="rect">
            <a:avLst/>
          </a:prstGeom>
          <a:solidFill>
            <a:srgbClr val="00B0F0"/>
          </a:solidFill>
          <a:ln>
            <a:solidFill>
              <a:schemeClr val="tx1"/>
            </a:solidFill>
          </a:ln>
          <a:scene3d>
            <a:camera prst="orthographicFront"/>
            <a:lightRig rig="flat" dir="t"/>
          </a:scene3d>
          <a:sp3d prstMaterial="dkEdge"/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2">
            <a:scrgbClr r="0" g="0" b="0"/>
          </a:fillRef>
          <a:effectRef idx="1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54000" tIns="81000" rIns="54000" bIns="0" numCol="1" spcCol="1270" anchor="t" anchorCtr="0">
            <a:noAutofit/>
          </a:bodyPr>
          <a:lstStyle/>
          <a:p>
            <a:pPr marL="0" lvl="0" indent="0" algn="ctr" defTabSz="433388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1050" b="1" kern="1200" dirty="0">
                <a:latin typeface="+mj-lt"/>
              </a:rPr>
              <a:t>Linda Van </a:t>
            </a:r>
            <a:r>
              <a:rPr lang="en-US" sz="1050" b="1" kern="1200" dirty="0" err="1">
                <a:latin typeface="+mj-lt"/>
              </a:rPr>
              <a:t>Inwegen</a:t>
            </a:r>
            <a:br>
              <a:rPr lang="en-US" sz="975" kern="1200" dirty="0">
                <a:latin typeface="+mj-lt"/>
              </a:rPr>
            </a:br>
            <a:r>
              <a:rPr lang="en-US" sz="975" kern="1200" dirty="0">
                <a:solidFill>
                  <a:prstClr val="black"/>
                </a:solidFill>
                <a:latin typeface="+mj-lt"/>
              </a:rPr>
              <a:t>Marketing &amp; Branding</a:t>
            </a:r>
            <a:endParaRPr lang="en-US" sz="975" b="0" kern="1200" dirty="0">
              <a:solidFill>
                <a:prstClr val="black"/>
              </a:solidFill>
              <a:ea typeface="+mn-ea"/>
              <a:cs typeface="+mn-cs"/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92D0E4DE-4160-47AE-A5F7-51712E0E2255}"/>
              </a:ext>
            </a:extLst>
          </p:cNvPr>
          <p:cNvSpPr/>
          <p:nvPr/>
        </p:nvSpPr>
        <p:spPr>
          <a:xfrm flipH="1">
            <a:off x="647700" y="5695950"/>
            <a:ext cx="317500" cy="177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sz="1350"/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47AE0E52-FD9F-46DC-8962-CF52D9BE915E}"/>
              </a:ext>
            </a:extLst>
          </p:cNvPr>
          <p:cNvSpPr/>
          <p:nvPr/>
        </p:nvSpPr>
        <p:spPr>
          <a:xfrm flipH="1">
            <a:off x="1841498" y="5683251"/>
            <a:ext cx="317500" cy="1651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sz="1350"/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D968BFA7-054D-4A73-B305-3B6DBFF718C6}"/>
              </a:ext>
            </a:extLst>
          </p:cNvPr>
          <p:cNvSpPr/>
          <p:nvPr/>
        </p:nvSpPr>
        <p:spPr>
          <a:xfrm flipH="1">
            <a:off x="3365500" y="5657850"/>
            <a:ext cx="317500" cy="177800"/>
          </a:xfrm>
          <a:prstGeom prst="rect">
            <a:avLst/>
          </a:prstGeom>
          <a:solidFill>
            <a:srgbClr val="FF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sz="1350"/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1B6E4747-26E4-4A52-A2A9-32B25124EE47}"/>
              </a:ext>
            </a:extLst>
          </p:cNvPr>
          <p:cNvSpPr/>
          <p:nvPr/>
        </p:nvSpPr>
        <p:spPr>
          <a:xfrm flipH="1">
            <a:off x="5016500" y="5645149"/>
            <a:ext cx="317500" cy="1778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sz="1350"/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E86400D1-B8C7-4E9B-93E2-C717E1ACFAC7}"/>
              </a:ext>
            </a:extLst>
          </p:cNvPr>
          <p:cNvSpPr txBox="1"/>
          <p:nvPr/>
        </p:nvSpPr>
        <p:spPr>
          <a:xfrm>
            <a:off x="970231" y="5661205"/>
            <a:ext cx="693742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Officer</a:t>
            </a:r>
            <a:endParaRPr lang="en-CA" sz="1350" dirty="0"/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1F7DA99A-04BB-47AD-BB1F-C41820EE9505}"/>
              </a:ext>
            </a:extLst>
          </p:cNvPr>
          <p:cNvSpPr txBox="1"/>
          <p:nvPr/>
        </p:nvSpPr>
        <p:spPr>
          <a:xfrm>
            <a:off x="2159000" y="5621427"/>
            <a:ext cx="1026765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Chairperson</a:t>
            </a:r>
            <a:endParaRPr lang="en-CA" sz="1350" dirty="0"/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46E20579-AE4D-46C6-A904-16E36657D2F7}"/>
              </a:ext>
            </a:extLst>
          </p:cNvPr>
          <p:cNvSpPr txBox="1"/>
          <p:nvPr/>
        </p:nvSpPr>
        <p:spPr>
          <a:xfrm>
            <a:off x="3681323" y="5619750"/>
            <a:ext cx="1235464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Support Staff</a:t>
            </a:r>
            <a:endParaRPr lang="en-CA" sz="1350" dirty="0"/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98BA23EE-956E-41CB-9031-87A9F41E9F5F}"/>
              </a:ext>
            </a:extLst>
          </p:cNvPr>
          <p:cNvSpPr txBox="1"/>
          <p:nvPr/>
        </p:nvSpPr>
        <p:spPr>
          <a:xfrm>
            <a:off x="5346700" y="5608728"/>
            <a:ext cx="913171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Committee </a:t>
            </a:r>
            <a:endParaRPr lang="en-CA" sz="1350" dirty="0"/>
          </a:p>
        </p:txBody>
      </p:sp>
      <p:sp>
        <p:nvSpPr>
          <p:cNvPr id="113" name="Rectangle 112">
            <a:extLst>
              <a:ext uri="{FF2B5EF4-FFF2-40B4-BE49-F238E27FC236}">
                <a16:creationId xmlns:a16="http://schemas.microsoft.com/office/drawing/2014/main" id="{9484D55A-7C4F-44FE-9B06-AA891D8E02A2}"/>
              </a:ext>
            </a:extLst>
          </p:cNvPr>
          <p:cNvSpPr/>
          <p:nvPr/>
        </p:nvSpPr>
        <p:spPr>
          <a:xfrm>
            <a:off x="4225926" y="3270250"/>
            <a:ext cx="681799" cy="247649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Acquisition</a:t>
            </a:r>
            <a:endParaRPr lang="en-CA" sz="900" dirty="0">
              <a:solidFill>
                <a:schemeClr val="tx1"/>
              </a:solidFill>
            </a:endParaRPr>
          </a:p>
        </p:txBody>
      </p:sp>
      <p:sp>
        <p:nvSpPr>
          <p:cNvPr id="117" name="Rectangle 116">
            <a:extLst>
              <a:ext uri="{FF2B5EF4-FFF2-40B4-BE49-F238E27FC236}">
                <a16:creationId xmlns:a16="http://schemas.microsoft.com/office/drawing/2014/main" id="{867715E4-E050-4F28-9010-1690E5870F22}"/>
              </a:ext>
            </a:extLst>
          </p:cNvPr>
          <p:cNvSpPr/>
          <p:nvPr/>
        </p:nvSpPr>
        <p:spPr>
          <a:xfrm>
            <a:off x="4225926" y="3654426"/>
            <a:ext cx="690860" cy="24131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Hanging</a:t>
            </a:r>
            <a:endParaRPr lang="en-CA" sz="900" dirty="0">
              <a:solidFill>
                <a:schemeClr val="tx1"/>
              </a:solidFill>
            </a:endParaRPr>
          </a:p>
        </p:txBody>
      </p:sp>
      <p:sp>
        <p:nvSpPr>
          <p:cNvPr id="119" name="Rectangle 118">
            <a:extLst>
              <a:ext uri="{FF2B5EF4-FFF2-40B4-BE49-F238E27FC236}">
                <a16:creationId xmlns:a16="http://schemas.microsoft.com/office/drawing/2014/main" id="{55886631-76B7-4CC1-BC5F-4287B2D26C6B}"/>
              </a:ext>
            </a:extLst>
          </p:cNvPr>
          <p:cNvSpPr/>
          <p:nvPr/>
        </p:nvSpPr>
        <p:spPr>
          <a:xfrm>
            <a:off x="4244251" y="4068765"/>
            <a:ext cx="791095" cy="202398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Vernissage</a:t>
            </a:r>
            <a:endParaRPr lang="en-CA" sz="900" dirty="0">
              <a:solidFill>
                <a:schemeClr val="tx1"/>
              </a:solidFill>
            </a:endParaRPr>
          </a:p>
        </p:txBody>
      </p:sp>
      <p:sp>
        <p:nvSpPr>
          <p:cNvPr id="121" name="Rectangle 120">
            <a:extLst>
              <a:ext uri="{FF2B5EF4-FFF2-40B4-BE49-F238E27FC236}">
                <a16:creationId xmlns:a16="http://schemas.microsoft.com/office/drawing/2014/main" id="{04E949E0-6852-4FC9-AD33-B9D8CAD2EAFA}"/>
              </a:ext>
            </a:extLst>
          </p:cNvPr>
          <p:cNvSpPr/>
          <p:nvPr/>
        </p:nvSpPr>
        <p:spPr>
          <a:xfrm>
            <a:off x="4203701" y="4470402"/>
            <a:ext cx="812799" cy="317499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Judging &amp; Awards</a:t>
            </a:r>
            <a:endParaRPr lang="en-CA" sz="900" dirty="0">
              <a:solidFill>
                <a:schemeClr val="tx1"/>
              </a:solidFill>
            </a:endParaRPr>
          </a:p>
        </p:txBody>
      </p:sp>
      <p:sp>
        <p:nvSpPr>
          <p:cNvPr id="154" name="Rectangle 153">
            <a:extLst>
              <a:ext uri="{FF2B5EF4-FFF2-40B4-BE49-F238E27FC236}">
                <a16:creationId xmlns:a16="http://schemas.microsoft.com/office/drawing/2014/main" id="{0F37EE35-9CCB-4BF7-8569-4183C782E88B}"/>
              </a:ext>
            </a:extLst>
          </p:cNvPr>
          <p:cNvSpPr/>
          <p:nvPr/>
        </p:nvSpPr>
        <p:spPr>
          <a:xfrm>
            <a:off x="8119335" y="3278187"/>
            <a:ext cx="841374" cy="444500"/>
          </a:xfrm>
          <a:prstGeom prst="rect">
            <a:avLst/>
          </a:prstGeom>
          <a:solidFill>
            <a:srgbClr val="FF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>
                <a:solidFill>
                  <a:schemeClr val="tx1"/>
                </a:solidFill>
              </a:rPr>
              <a:t>Elaine </a:t>
            </a:r>
            <a:r>
              <a:rPr lang="en-US" sz="900" b="1" dirty="0" err="1">
                <a:solidFill>
                  <a:schemeClr val="tx1"/>
                </a:solidFill>
              </a:rPr>
              <a:t>Bacal</a:t>
            </a:r>
            <a:endParaRPr lang="en-US" sz="900" b="1" dirty="0">
              <a:solidFill>
                <a:schemeClr val="tx1"/>
              </a:solidFill>
            </a:endParaRPr>
          </a:p>
          <a:p>
            <a:pPr algn="ctr"/>
            <a:r>
              <a:rPr lang="en-US" sz="900" dirty="0">
                <a:solidFill>
                  <a:schemeClr val="tx1"/>
                </a:solidFill>
              </a:rPr>
              <a:t>Newsletter and Blog</a:t>
            </a:r>
            <a:endParaRPr lang="en-CA" sz="900" dirty="0">
              <a:solidFill>
                <a:schemeClr val="tx1"/>
              </a:solidFill>
            </a:endParaRPr>
          </a:p>
        </p:txBody>
      </p:sp>
      <p:sp>
        <p:nvSpPr>
          <p:cNvPr id="155" name="Rectangle 154">
            <a:extLst>
              <a:ext uri="{FF2B5EF4-FFF2-40B4-BE49-F238E27FC236}">
                <a16:creationId xmlns:a16="http://schemas.microsoft.com/office/drawing/2014/main" id="{CCE7FA14-342D-4CBF-AEEE-E7D32EF4AF8E}"/>
              </a:ext>
            </a:extLst>
          </p:cNvPr>
          <p:cNvSpPr/>
          <p:nvPr/>
        </p:nvSpPr>
        <p:spPr>
          <a:xfrm>
            <a:off x="8114404" y="3849445"/>
            <a:ext cx="857249" cy="730250"/>
          </a:xfrm>
          <a:prstGeom prst="rect">
            <a:avLst/>
          </a:prstGeom>
          <a:solidFill>
            <a:srgbClr val="FF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r>
              <a:rPr lang="en-US" sz="900" b="1" dirty="0">
                <a:solidFill>
                  <a:schemeClr val="tx1"/>
                </a:solidFill>
              </a:rPr>
              <a:t>Kacey San Diego</a:t>
            </a:r>
            <a:endParaRPr lang="en-US" dirty="0">
              <a:solidFill>
                <a:schemeClr val="tx1"/>
              </a:solidFill>
            </a:endParaRPr>
          </a:p>
          <a:p>
            <a:pPr algn="ctr"/>
            <a:r>
              <a:rPr lang="en-US" sz="900" dirty="0">
                <a:solidFill>
                  <a:schemeClr val="tx1"/>
                </a:solidFill>
              </a:rPr>
              <a:t>Social Media Coordinators</a:t>
            </a:r>
          </a:p>
        </p:txBody>
      </p:sp>
      <p:sp>
        <p:nvSpPr>
          <p:cNvPr id="179" name="Rectangle 178">
            <a:extLst>
              <a:ext uri="{FF2B5EF4-FFF2-40B4-BE49-F238E27FC236}">
                <a16:creationId xmlns:a16="http://schemas.microsoft.com/office/drawing/2014/main" id="{819F4691-5CE5-4219-9237-0F54A0F0D8C3}"/>
              </a:ext>
            </a:extLst>
          </p:cNvPr>
          <p:cNvSpPr/>
          <p:nvPr/>
        </p:nvSpPr>
        <p:spPr>
          <a:xfrm>
            <a:off x="6160787" y="3275349"/>
            <a:ext cx="734651" cy="298449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Community Outreach</a:t>
            </a:r>
            <a:endParaRPr lang="en-CA" sz="900" dirty="0">
              <a:solidFill>
                <a:schemeClr val="tx1"/>
              </a:solidFill>
            </a:endParaRPr>
          </a:p>
        </p:txBody>
      </p:sp>
      <p:sp>
        <p:nvSpPr>
          <p:cNvPr id="180" name="Rectangle 179">
            <a:extLst>
              <a:ext uri="{FF2B5EF4-FFF2-40B4-BE49-F238E27FC236}">
                <a16:creationId xmlns:a16="http://schemas.microsoft.com/office/drawing/2014/main" id="{34F8882A-3FB6-4509-A617-C3EAA72046DF}"/>
              </a:ext>
            </a:extLst>
          </p:cNvPr>
          <p:cNvSpPr/>
          <p:nvPr/>
        </p:nvSpPr>
        <p:spPr>
          <a:xfrm>
            <a:off x="6172201" y="3730948"/>
            <a:ext cx="753512" cy="34925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Charity Partnerships</a:t>
            </a:r>
            <a:endParaRPr lang="en-CA" sz="900" dirty="0">
              <a:solidFill>
                <a:schemeClr val="tx1"/>
              </a:solidFill>
            </a:endParaRPr>
          </a:p>
        </p:txBody>
      </p:sp>
      <p:sp>
        <p:nvSpPr>
          <p:cNvPr id="192" name="Rectangle 191">
            <a:extLst>
              <a:ext uri="{FF2B5EF4-FFF2-40B4-BE49-F238E27FC236}">
                <a16:creationId xmlns:a16="http://schemas.microsoft.com/office/drawing/2014/main" id="{CCFC7045-DD9E-45B7-ACA8-500591D428E6}"/>
              </a:ext>
            </a:extLst>
          </p:cNvPr>
          <p:cNvSpPr/>
          <p:nvPr/>
        </p:nvSpPr>
        <p:spPr>
          <a:xfrm>
            <a:off x="381002" y="3206751"/>
            <a:ext cx="904096" cy="442583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Educational Activities*</a:t>
            </a:r>
            <a:endParaRPr lang="en-CA" sz="900" dirty="0">
              <a:solidFill>
                <a:schemeClr val="tx1"/>
              </a:solidFill>
            </a:endParaRPr>
          </a:p>
        </p:txBody>
      </p:sp>
      <p:sp>
        <p:nvSpPr>
          <p:cNvPr id="193" name="Rectangle 192">
            <a:extLst>
              <a:ext uri="{FF2B5EF4-FFF2-40B4-BE49-F238E27FC236}">
                <a16:creationId xmlns:a16="http://schemas.microsoft.com/office/drawing/2014/main" id="{5195AAA6-ADE7-4628-8B69-82FBBBB5B0EC}"/>
              </a:ext>
            </a:extLst>
          </p:cNvPr>
          <p:cNvSpPr/>
          <p:nvPr/>
        </p:nvSpPr>
        <p:spPr>
          <a:xfrm>
            <a:off x="378478" y="3730948"/>
            <a:ext cx="941475" cy="377646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Event Entertainment**</a:t>
            </a:r>
            <a:endParaRPr lang="en-CA" sz="900" dirty="0">
              <a:solidFill>
                <a:schemeClr val="tx1"/>
              </a:solidFill>
            </a:endParaRPr>
          </a:p>
        </p:txBody>
      </p:sp>
      <p:cxnSp>
        <p:nvCxnSpPr>
          <p:cNvPr id="195" name="Straight Connector 194" descr="Connector Line">
            <a:extLst>
              <a:ext uri="{FF2B5EF4-FFF2-40B4-BE49-F238E27FC236}">
                <a16:creationId xmlns:a16="http://schemas.microsoft.com/office/drawing/2014/main" id="{E579954F-DEA5-4A36-AA07-77A256B25C30}"/>
              </a:ext>
            </a:extLst>
          </p:cNvPr>
          <p:cNvCxnSpPr>
            <a:cxnSpLocks/>
          </p:cNvCxnSpPr>
          <p:nvPr/>
        </p:nvCxnSpPr>
        <p:spPr>
          <a:xfrm flipH="1">
            <a:off x="6172201" y="3517900"/>
            <a:ext cx="127001" cy="6350"/>
          </a:xfrm>
          <a:prstGeom prst="line">
            <a:avLst/>
          </a:prstGeom>
          <a:ln w="3175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2" name="Rectangle 211">
            <a:extLst>
              <a:ext uri="{FF2B5EF4-FFF2-40B4-BE49-F238E27FC236}">
                <a16:creationId xmlns:a16="http://schemas.microsoft.com/office/drawing/2014/main" id="{13BA3F81-5FE2-46DC-8F02-4FB94E4DC051}"/>
              </a:ext>
            </a:extLst>
          </p:cNvPr>
          <p:cNvSpPr/>
          <p:nvPr/>
        </p:nvSpPr>
        <p:spPr>
          <a:xfrm>
            <a:off x="3039226" y="3387303"/>
            <a:ext cx="904097" cy="605353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>
                <a:solidFill>
                  <a:schemeClr val="tx1"/>
                </a:solidFill>
              </a:rPr>
              <a:t>Anny Kazanjian </a:t>
            </a:r>
          </a:p>
          <a:p>
            <a:pPr algn="ctr"/>
            <a:r>
              <a:rPr lang="en-US" sz="900" dirty="0">
                <a:solidFill>
                  <a:schemeClr val="tx1"/>
                </a:solidFill>
              </a:rPr>
              <a:t>Cultural Outings</a:t>
            </a:r>
            <a:endParaRPr lang="en-CA" sz="900" dirty="0">
              <a:solidFill>
                <a:schemeClr val="tx1"/>
              </a:solidFill>
            </a:endParaRPr>
          </a:p>
        </p:txBody>
      </p:sp>
      <p:sp>
        <p:nvSpPr>
          <p:cNvPr id="216" name="TextBox 215">
            <a:extLst>
              <a:ext uri="{FF2B5EF4-FFF2-40B4-BE49-F238E27FC236}">
                <a16:creationId xmlns:a16="http://schemas.microsoft.com/office/drawing/2014/main" id="{B45AD9FD-8E53-4EF1-AB50-6196FBAEEAB5}"/>
              </a:ext>
            </a:extLst>
          </p:cNvPr>
          <p:cNvSpPr txBox="1"/>
          <p:nvPr/>
        </p:nvSpPr>
        <p:spPr>
          <a:xfrm>
            <a:off x="115157" y="4195496"/>
            <a:ext cx="326340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*Includes: Lecture Series, Webinars, Workshops, Courses</a:t>
            </a:r>
            <a:endParaRPr lang="en-CA" sz="1050" dirty="0"/>
          </a:p>
        </p:txBody>
      </p:sp>
      <p:sp>
        <p:nvSpPr>
          <p:cNvPr id="219" name="TextBox 218">
            <a:extLst>
              <a:ext uri="{FF2B5EF4-FFF2-40B4-BE49-F238E27FC236}">
                <a16:creationId xmlns:a16="http://schemas.microsoft.com/office/drawing/2014/main" id="{6CE257F1-48E4-480A-846A-89A28E4253E4}"/>
              </a:ext>
            </a:extLst>
          </p:cNvPr>
          <p:cNvSpPr txBox="1"/>
          <p:nvPr/>
        </p:nvSpPr>
        <p:spPr>
          <a:xfrm>
            <a:off x="54846" y="4398335"/>
            <a:ext cx="3996454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**Includes: Performers, Auctions, Prizes for Quizzes, Games, and Raffles</a:t>
            </a:r>
            <a:endParaRPr lang="en-CA" sz="1050" dirty="0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CE4FA277-F724-4CCD-9EC9-433AB44D1310}"/>
              </a:ext>
            </a:extLst>
          </p:cNvPr>
          <p:cNvCxnSpPr>
            <a:cxnSpLocks/>
          </p:cNvCxnSpPr>
          <p:nvPr/>
        </p:nvCxnSpPr>
        <p:spPr>
          <a:xfrm flipH="1">
            <a:off x="5360620" y="1794663"/>
            <a:ext cx="3470" cy="681837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B8F87092-95EF-464F-9B39-91966F6403F1}"/>
              </a:ext>
            </a:extLst>
          </p:cNvPr>
          <p:cNvCxnSpPr/>
          <p:nvPr/>
        </p:nvCxnSpPr>
        <p:spPr>
          <a:xfrm>
            <a:off x="4457700" y="1781175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Connector 89">
            <a:extLst>
              <a:ext uri="{FF2B5EF4-FFF2-40B4-BE49-F238E27FC236}">
                <a16:creationId xmlns:a16="http://schemas.microsoft.com/office/drawing/2014/main" id="{94118243-FAE9-4B37-8BFD-1595714188B7}"/>
              </a:ext>
            </a:extLst>
          </p:cNvPr>
          <p:cNvCxnSpPr>
            <a:cxnSpLocks/>
          </p:cNvCxnSpPr>
          <p:nvPr/>
        </p:nvCxnSpPr>
        <p:spPr>
          <a:xfrm>
            <a:off x="3214816" y="1794663"/>
            <a:ext cx="0" cy="186384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6" name="Straight Connector 105">
            <a:extLst>
              <a:ext uri="{FF2B5EF4-FFF2-40B4-BE49-F238E27FC236}">
                <a16:creationId xmlns:a16="http://schemas.microsoft.com/office/drawing/2014/main" id="{CD83F10C-F65D-4AF0-8BB3-CC59ACFE13A6}"/>
              </a:ext>
            </a:extLst>
          </p:cNvPr>
          <p:cNvCxnSpPr>
            <a:cxnSpLocks/>
          </p:cNvCxnSpPr>
          <p:nvPr/>
        </p:nvCxnSpPr>
        <p:spPr>
          <a:xfrm>
            <a:off x="485775" y="2447925"/>
            <a:ext cx="8029665" cy="134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07" name="Straight Connector 106">
            <a:extLst>
              <a:ext uri="{FF2B5EF4-FFF2-40B4-BE49-F238E27FC236}">
                <a16:creationId xmlns:a16="http://schemas.microsoft.com/office/drawing/2014/main" id="{4F55A73B-E8FD-42AB-A392-593CCE60A48E}"/>
              </a:ext>
            </a:extLst>
          </p:cNvPr>
          <p:cNvCxnSpPr>
            <a:cxnSpLocks/>
          </p:cNvCxnSpPr>
          <p:nvPr/>
        </p:nvCxnSpPr>
        <p:spPr>
          <a:xfrm>
            <a:off x="487172" y="2432838"/>
            <a:ext cx="0" cy="17701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08" name="Straight Connector 107">
            <a:extLst>
              <a:ext uri="{FF2B5EF4-FFF2-40B4-BE49-F238E27FC236}">
                <a16:creationId xmlns:a16="http://schemas.microsoft.com/office/drawing/2014/main" id="{32FB0DBE-CC48-44C8-AC25-F6DE55322847}"/>
              </a:ext>
            </a:extLst>
          </p:cNvPr>
          <p:cNvCxnSpPr>
            <a:cxnSpLocks/>
          </p:cNvCxnSpPr>
          <p:nvPr/>
        </p:nvCxnSpPr>
        <p:spPr>
          <a:xfrm>
            <a:off x="1562100" y="2447925"/>
            <a:ext cx="0" cy="1524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09" name="Straight Connector 108">
            <a:extLst>
              <a:ext uri="{FF2B5EF4-FFF2-40B4-BE49-F238E27FC236}">
                <a16:creationId xmlns:a16="http://schemas.microsoft.com/office/drawing/2014/main" id="{4B393FD3-A67D-4C5F-9727-8968037A6764}"/>
              </a:ext>
            </a:extLst>
          </p:cNvPr>
          <p:cNvCxnSpPr>
            <a:cxnSpLocks/>
          </p:cNvCxnSpPr>
          <p:nvPr/>
        </p:nvCxnSpPr>
        <p:spPr>
          <a:xfrm>
            <a:off x="2462657" y="2442363"/>
            <a:ext cx="0" cy="15796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0" name="Straight Connector 109">
            <a:extLst>
              <a:ext uri="{FF2B5EF4-FFF2-40B4-BE49-F238E27FC236}">
                <a16:creationId xmlns:a16="http://schemas.microsoft.com/office/drawing/2014/main" id="{0CAF04DE-F2E7-4BB2-AC30-EB86D04C0D9F}"/>
              </a:ext>
            </a:extLst>
          </p:cNvPr>
          <p:cNvCxnSpPr>
            <a:cxnSpLocks/>
          </p:cNvCxnSpPr>
          <p:nvPr/>
        </p:nvCxnSpPr>
        <p:spPr>
          <a:xfrm>
            <a:off x="3419475" y="2447925"/>
            <a:ext cx="0" cy="142875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0" name="Straight Connector 119">
            <a:extLst>
              <a:ext uri="{FF2B5EF4-FFF2-40B4-BE49-F238E27FC236}">
                <a16:creationId xmlns:a16="http://schemas.microsoft.com/office/drawing/2014/main" id="{75C19E75-14B6-4D03-8A5A-CF953071719A}"/>
              </a:ext>
            </a:extLst>
          </p:cNvPr>
          <p:cNvCxnSpPr>
            <a:cxnSpLocks/>
          </p:cNvCxnSpPr>
          <p:nvPr/>
        </p:nvCxnSpPr>
        <p:spPr>
          <a:xfrm>
            <a:off x="5467351" y="2468137"/>
            <a:ext cx="0" cy="15123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2" name="Straight Connector 121">
            <a:extLst>
              <a:ext uri="{FF2B5EF4-FFF2-40B4-BE49-F238E27FC236}">
                <a16:creationId xmlns:a16="http://schemas.microsoft.com/office/drawing/2014/main" id="{595DF1B2-057E-453E-9C50-E1DE97D1A4FC}"/>
              </a:ext>
            </a:extLst>
          </p:cNvPr>
          <p:cNvCxnSpPr>
            <a:cxnSpLocks/>
          </p:cNvCxnSpPr>
          <p:nvPr/>
        </p:nvCxnSpPr>
        <p:spPr>
          <a:xfrm>
            <a:off x="4443857" y="2442363"/>
            <a:ext cx="0" cy="182936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3" name="Straight Connector 122">
            <a:extLst>
              <a:ext uri="{FF2B5EF4-FFF2-40B4-BE49-F238E27FC236}">
                <a16:creationId xmlns:a16="http://schemas.microsoft.com/office/drawing/2014/main" id="{C31B2B7D-4824-4DAE-A3D1-A9B598F9B03E}"/>
              </a:ext>
            </a:extLst>
          </p:cNvPr>
          <p:cNvCxnSpPr>
            <a:cxnSpLocks/>
          </p:cNvCxnSpPr>
          <p:nvPr/>
        </p:nvCxnSpPr>
        <p:spPr>
          <a:xfrm>
            <a:off x="6319124" y="2468137"/>
            <a:ext cx="0" cy="164726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4" name="Straight Connector 123">
            <a:extLst>
              <a:ext uri="{FF2B5EF4-FFF2-40B4-BE49-F238E27FC236}">
                <a16:creationId xmlns:a16="http://schemas.microsoft.com/office/drawing/2014/main" id="{F71169E9-6CDE-4325-A8C2-1C709DB466C4}"/>
              </a:ext>
            </a:extLst>
          </p:cNvPr>
          <p:cNvCxnSpPr>
            <a:cxnSpLocks/>
          </p:cNvCxnSpPr>
          <p:nvPr/>
        </p:nvCxnSpPr>
        <p:spPr>
          <a:xfrm>
            <a:off x="7342617" y="2461413"/>
            <a:ext cx="0" cy="148437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5" name="Straight Connector 124">
            <a:extLst>
              <a:ext uri="{FF2B5EF4-FFF2-40B4-BE49-F238E27FC236}">
                <a16:creationId xmlns:a16="http://schemas.microsoft.com/office/drawing/2014/main" id="{6E470E87-C1C8-47D5-8BE6-B222694E5E71}"/>
              </a:ext>
            </a:extLst>
          </p:cNvPr>
          <p:cNvCxnSpPr>
            <a:cxnSpLocks/>
          </p:cNvCxnSpPr>
          <p:nvPr/>
        </p:nvCxnSpPr>
        <p:spPr>
          <a:xfrm>
            <a:off x="8501507" y="2470938"/>
            <a:ext cx="0" cy="11986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8685726B-002C-41D5-A42B-8C52CBEB99F3}"/>
              </a:ext>
            </a:extLst>
          </p:cNvPr>
          <p:cNvCxnSpPr>
            <a:cxnSpLocks/>
          </p:cNvCxnSpPr>
          <p:nvPr/>
        </p:nvCxnSpPr>
        <p:spPr>
          <a:xfrm>
            <a:off x="247650" y="3095625"/>
            <a:ext cx="0" cy="92392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4" name="Straight Connector 143">
            <a:extLst>
              <a:ext uri="{FF2B5EF4-FFF2-40B4-BE49-F238E27FC236}">
                <a16:creationId xmlns:a16="http://schemas.microsoft.com/office/drawing/2014/main" id="{1AF04117-FB6B-4496-A688-F47B28E827A2}"/>
              </a:ext>
            </a:extLst>
          </p:cNvPr>
          <p:cNvCxnSpPr>
            <a:cxnSpLocks/>
          </p:cNvCxnSpPr>
          <p:nvPr/>
        </p:nvCxnSpPr>
        <p:spPr>
          <a:xfrm>
            <a:off x="3491274" y="3260726"/>
            <a:ext cx="1" cy="126578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5" name="Straight Connector 144">
            <a:extLst>
              <a:ext uri="{FF2B5EF4-FFF2-40B4-BE49-F238E27FC236}">
                <a16:creationId xmlns:a16="http://schemas.microsoft.com/office/drawing/2014/main" id="{08008182-A10A-4BDD-A929-8F3EE9CE1279}"/>
              </a:ext>
            </a:extLst>
          </p:cNvPr>
          <p:cNvCxnSpPr>
            <a:cxnSpLocks/>
          </p:cNvCxnSpPr>
          <p:nvPr/>
        </p:nvCxnSpPr>
        <p:spPr>
          <a:xfrm>
            <a:off x="4105275" y="3143250"/>
            <a:ext cx="0" cy="1987223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6" name="Straight Connector 145">
            <a:extLst>
              <a:ext uri="{FF2B5EF4-FFF2-40B4-BE49-F238E27FC236}">
                <a16:creationId xmlns:a16="http://schemas.microsoft.com/office/drawing/2014/main" id="{43177F76-24FB-435C-B41F-303AD0A4694A}"/>
              </a:ext>
            </a:extLst>
          </p:cNvPr>
          <p:cNvCxnSpPr>
            <a:cxnSpLocks/>
          </p:cNvCxnSpPr>
          <p:nvPr/>
        </p:nvCxnSpPr>
        <p:spPr>
          <a:xfrm flipH="1">
            <a:off x="6025025" y="3143250"/>
            <a:ext cx="9062" cy="776521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6" name="Straight Connector 155">
            <a:extLst>
              <a:ext uri="{FF2B5EF4-FFF2-40B4-BE49-F238E27FC236}">
                <a16:creationId xmlns:a16="http://schemas.microsoft.com/office/drawing/2014/main" id="{93F806A2-9E2F-4266-950D-7397D30FD039}"/>
              </a:ext>
            </a:extLst>
          </p:cNvPr>
          <p:cNvCxnSpPr>
            <a:cxnSpLocks/>
          </p:cNvCxnSpPr>
          <p:nvPr/>
        </p:nvCxnSpPr>
        <p:spPr>
          <a:xfrm flipH="1">
            <a:off x="7912627" y="3133725"/>
            <a:ext cx="21700" cy="1784504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0" name="Straight Connector 59">
            <a:extLst>
              <a:ext uri="{FF2B5EF4-FFF2-40B4-BE49-F238E27FC236}">
                <a16:creationId xmlns:a16="http://schemas.microsoft.com/office/drawing/2014/main" id="{C0B7FD08-2F13-4116-86DE-CF4AC56312C2}"/>
              </a:ext>
            </a:extLst>
          </p:cNvPr>
          <p:cNvCxnSpPr/>
          <p:nvPr/>
        </p:nvCxnSpPr>
        <p:spPr>
          <a:xfrm>
            <a:off x="247650" y="3429000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3" name="Straight Connector 162">
            <a:extLst>
              <a:ext uri="{FF2B5EF4-FFF2-40B4-BE49-F238E27FC236}">
                <a16:creationId xmlns:a16="http://schemas.microsoft.com/office/drawing/2014/main" id="{0DC28707-E747-469F-8636-03D7C28B8432}"/>
              </a:ext>
            </a:extLst>
          </p:cNvPr>
          <p:cNvCxnSpPr>
            <a:cxnSpLocks/>
            <a:endCxn id="192" idx="1"/>
          </p:cNvCxnSpPr>
          <p:nvPr/>
        </p:nvCxnSpPr>
        <p:spPr>
          <a:xfrm>
            <a:off x="247650" y="3428043"/>
            <a:ext cx="133352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4" name="Straight Connector 163">
            <a:extLst>
              <a:ext uri="{FF2B5EF4-FFF2-40B4-BE49-F238E27FC236}">
                <a16:creationId xmlns:a16="http://schemas.microsoft.com/office/drawing/2014/main" id="{E22AAD4E-8BD8-4418-AA53-2947B7E99AEA}"/>
              </a:ext>
            </a:extLst>
          </p:cNvPr>
          <p:cNvCxnSpPr>
            <a:cxnSpLocks/>
          </p:cNvCxnSpPr>
          <p:nvPr/>
        </p:nvCxnSpPr>
        <p:spPr>
          <a:xfrm>
            <a:off x="247650" y="4010027"/>
            <a:ext cx="142875" cy="0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5" name="Straight Connector 164">
            <a:extLst>
              <a:ext uri="{FF2B5EF4-FFF2-40B4-BE49-F238E27FC236}">
                <a16:creationId xmlns:a16="http://schemas.microsoft.com/office/drawing/2014/main" id="{E7F56113-42F6-4004-A08B-587BA38A6E06}"/>
              </a:ext>
            </a:extLst>
          </p:cNvPr>
          <p:cNvCxnSpPr>
            <a:cxnSpLocks/>
            <a:endCxn id="113" idx="1"/>
          </p:cNvCxnSpPr>
          <p:nvPr/>
        </p:nvCxnSpPr>
        <p:spPr>
          <a:xfrm>
            <a:off x="4105275" y="3390901"/>
            <a:ext cx="120651" cy="3174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6" name="Straight Connector 165">
            <a:extLst>
              <a:ext uri="{FF2B5EF4-FFF2-40B4-BE49-F238E27FC236}">
                <a16:creationId xmlns:a16="http://schemas.microsoft.com/office/drawing/2014/main" id="{7EEE5B5E-E3FD-46B6-BD5B-7E28BB29552E}"/>
              </a:ext>
            </a:extLst>
          </p:cNvPr>
          <p:cNvCxnSpPr>
            <a:cxnSpLocks/>
            <a:endCxn id="117" idx="1"/>
          </p:cNvCxnSpPr>
          <p:nvPr/>
        </p:nvCxnSpPr>
        <p:spPr>
          <a:xfrm>
            <a:off x="4111528" y="3765550"/>
            <a:ext cx="114398" cy="9532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7" name="Straight Connector 166">
            <a:extLst>
              <a:ext uri="{FF2B5EF4-FFF2-40B4-BE49-F238E27FC236}">
                <a16:creationId xmlns:a16="http://schemas.microsoft.com/office/drawing/2014/main" id="{E5999BD7-1CE3-4031-8113-3D56FDE120B8}"/>
              </a:ext>
            </a:extLst>
          </p:cNvPr>
          <p:cNvCxnSpPr>
            <a:cxnSpLocks/>
            <a:endCxn id="119" idx="1"/>
          </p:cNvCxnSpPr>
          <p:nvPr/>
        </p:nvCxnSpPr>
        <p:spPr>
          <a:xfrm flipV="1">
            <a:off x="4113903" y="4169964"/>
            <a:ext cx="130348" cy="1988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1" name="Straight Connector 180">
            <a:extLst>
              <a:ext uri="{FF2B5EF4-FFF2-40B4-BE49-F238E27FC236}">
                <a16:creationId xmlns:a16="http://schemas.microsoft.com/office/drawing/2014/main" id="{C271478F-A230-470F-8C49-FED44858D610}"/>
              </a:ext>
            </a:extLst>
          </p:cNvPr>
          <p:cNvCxnSpPr>
            <a:cxnSpLocks/>
          </p:cNvCxnSpPr>
          <p:nvPr/>
        </p:nvCxnSpPr>
        <p:spPr>
          <a:xfrm>
            <a:off x="6025025" y="3457912"/>
            <a:ext cx="117477" cy="0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6" name="Straight Connector 185">
            <a:extLst>
              <a:ext uri="{FF2B5EF4-FFF2-40B4-BE49-F238E27FC236}">
                <a16:creationId xmlns:a16="http://schemas.microsoft.com/office/drawing/2014/main" id="{B5F283F3-34FD-4AC6-9EDA-0B63ED1B7106}"/>
              </a:ext>
            </a:extLst>
          </p:cNvPr>
          <p:cNvCxnSpPr>
            <a:cxnSpLocks/>
          </p:cNvCxnSpPr>
          <p:nvPr/>
        </p:nvCxnSpPr>
        <p:spPr>
          <a:xfrm>
            <a:off x="4105275" y="4676776"/>
            <a:ext cx="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7" name="Straight Connector 186">
            <a:extLst>
              <a:ext uri="{FF2B5EF4-FFF2-40B4-BE49-F238E27FC236}">
                <a16:creationId xmlns:a16="http://schemas.microsoft.com/office/drawing/2014/main" id="{E21CA1C4-19DA-4977-B524-0C96D435632A}"/>
              </a:ext>
            </a:extLst>
          </p:cNvPr>
          <p:cNvCxnSpPr>
            <a:cxnSpLocks/>
            <a:endCxn id="155" idx="1"/>
          </p:cNvCxnSpPr>
          <p:nvPr/>
        </p:nvCxnSpPr>
        <p:spPr>
          <a:xfrm flipV="1">
            <a:off x="7912627" y="4214570"/>
            <a:ext cx="201777" cy="1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8" name="Straight Connector 187">
            <a:extLst>
              <a:ext uri="{FF2B5EF4-FFF2-40B4-BE49-F238E27FC236}">
                <a16:creationId xmlns:a16="http://schemas.microsoft.com/office/drawing/2014/main" id="{9AC9780B-58A7-480A-9D4F-953C961426FD}"/>
              </a:ext>
            </a:extLst>
          </p:cNvPr>
          <p:cNvCxnSpPr>
            <a:cxnSpLocks/>
          </p:cNvCxnSpPr>
          <p:nvPr/>
        </p:nvCxnSpPr>
        <p:spPr>
          <a:xfrm>
            <a:off x="7934325" y="3498587"/>
            <a:ext cx="180079" cy="0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8" name="Straight Connector 207">
            <a:extLst>
              <a:ext uri="{FF2B5EF4-FFF2-40B4-BE49-F238E27FC236}">
                <a16:creationId xmlns:a16="http://schemas.microsoft.com/office/drawing/2014/main" id="{4EA32CBD-230B-433E-841D-ADB6A7522CA6}"/>
              </a:ext>
            </a:extLst>
          </p:cNvPr>
          <p:cNvCxnSpPr>
            <a:cxnSpLocks/>
            <a:endCxn id="180" idx="1"/>
          </p:cNvCxnSpPr>
          <p:nvPr/>
        </p:nvCxnSpPr>
        <p:spPr>
          <a:xfrm>
            <a:off x="6024588" y="3902400"/>
            <a:ext cx="147613" cy="3174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7" name="Rectangle 86">
            <a:extLst>
              <a:ext uri="{FF2B5EF4-FFF2-40B4-BE49-F238E27FC236}">
                <a16:creationId xmlns:a16="http://schemas.microsoft.com/office/drawing/2014/main" id="{CC6CC1CC-0BDA-4828-985E-801DFE15F7FC}"/>
              </a:ext>
            </a:extLst>
          </p:cNvPr>
          <p:cNvSpPr/>
          <p:nvPr/>
        </p:nvSpPr>
        <p:spPr>
          <a:xfrm>
            <a:off x="7066322" y="3260727"/>
            <a:ext cx="753512" cy="825498"/>
          </a:xfrm>
          <a:prstGeom prst="rect">
            <a:avLst/>
          </a:prstGeom>
          <a:solidFill>
            <a:srgbClr val="FF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0" indent="0" algn="ctr" defTabSz="433388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CA" sz="900" b="1" i="0" dirty="0">
                <a:solidFill>
                  <a:srgbClr val="000000"/>
                </a:solidFill>
                <a:effectLst/>
                <a:latin typeface="Tw Cen MT" panose="020B0602020104020603" pitchFamily="34" charset="0"/>
              </a:rPr>
              <a:t>John Hislop</a:t>
            </a:r>
            <a:r>
              <a:rPr lang="en-US" sz="900" b="0" i="0" dirty="0">
                <a:solidFill>
                  <a:srgbClr val="000000"/>
                </a:solidFill>
                <a:effectLst/>
                <a:latin typeface="Tw Cen MT Condensed" panose="020B0606020104020203" pitchFamily="34" charset="0"/>
              </a:rPr>
              <a:t>​</a:t>
            </a:r>
            <a:br>
              <a:rPr lang="en-US" sz="1000" b="0" i="0" dirty="0">
                <a:solidFill>
                  <a:srgbClr val="000000"/>
                </a:solidFill>
                <a:effectLst/>
                <a:latin typeface="Tw Cen MT Condensed" panose="020B0606020104020203" pitchFamily="34" charset="0"/>
              </a:rPr>
            </a:br>
            <a:r>
              <a:rPr lang="en-US" sz="900" b="0" kern="1200" dirty="0">
                <a:solidFill>
                  <a:prstClr val="black"/>
                </a:solidFill>
                <a:ea typeface="+mn-ea"/>
                <a:cs typeface="+mn-cs"/>
              </a:rPr>
              <a:t>Branding Support Services</a:t>
            </a:r>
          </a:p>
        </p:txBody>
      </p:sp>
      <p:cxnSp>
        <p:nvCxnSpPr>
          <p:cNvPr id="88" name="Straight Connector 87">
            <a:extLst>
              <a:ext uri="{FF2B5EF4-FFF2-40B4-BE49-F238E27FC236}">
                <a16:creationId xmlns:a16="http://schemas.microsoft.com/office/drawing/2014/main" id="{C5A0B4D5-8442-4C28-A17B-490D0E1A95F5}"/>
              </a:ext>
            </a:extLst>
          </p:cNvPr>
          <p:cNvCxnSpPr>
            <a:cxnSpLocks/>
          </p:cNvCxnSpPr>
          <p:nvPr/>
        </p:nvCxnSpPr>
        <p:spPr>
          <a:xfrm>
            <a:off x="7386574" y="3133725"/>
            <a:ext cx="0" cy="127001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3" name="Straight Connector 92">
            <a:extLst>
              <a:ext uri="{FF2B5EF4-FFF2-40B4-BE49-F238E27FC236}">
                <a16:creationId xmlns:a16="http://schemas.microsoft.com/office/drawing/2014/main" id="{F217BDA7-439E-42EB-B968-CED70A47F590}"/>
              </a:ext>
            </a:extLst>
          </p:cNvPr>
          <p:cNvCxnSpPr>
            <a:cxnSpLocks/>
          </p:cNvCxnSpPr>
          <p:nvPr/>
        </p:nvCxnSpPr>
        <p:spPr>
          <a:xfrm>
            <a:off x="7912627" y="4918229"/>
            <a:ext cx="201777" cy="0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3" name="Straight Connector 102">
            <a:extLst>
              <a:ext uri="{FF2B5EF4-FFF2-40B4-BE49-F238E27FC236}">
                <a16:creationId xmlns:a16="http://schemas.microsoft.com/office/drawing/2014/main" id="{D203D32E-AAD2-4F14-AFBD-5145528778A5}"/>
              </a:ext>
            </a:extLst>
          </p:cNvPr>
          <p:cNvCxnSpPr>
            <a:cxnSpLocks/>
          </p:cNvCxnSpPr>
          <p:nvPr/>
        </p:nvCxnSpPr>
        <p:spPr>
          <a:xfrm flipH="1">
            <a:off x="4105275" y="4651175"/>
            <a:ext cx="98426" cy="0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8" name="Rectangle 97" descr="Hierarchy Sub Level">
            <a:extLst>
              <a:ext uri="{FF2B5EF4-FFF2-40B4-BE49-F238E27FC236}">
                <a16:creationId xmlns:a16="http://schemas.microsoft.com/office/drawing/2014/main" id="{AB84D4DE-CAA2-418C-B509-10D16161B151}"/>
              </a:ext>
            </a:extLst>
          </p:cNvPr>
          <p:cNvSpPr/>
          <p:nvPr/>
        </p:nvSpPr>
        <p:spPr>
          <a:xfrm>
            <a:off x="3843142" y="1973950"/>
            <a:ext cx="1406434" cy="393803"/>
          </a:xfrm>
          <a:prstGeom prst="rect">
            <a:avLst/>
          </a:prstGeom>
          <a:solidFill>
            <a:srgbClr val="FF99FF"/>
          </a:solidFill>
          <a:ln>
            <a:solidFill>
              <a:schemeClr val="tx1"/>
            </a:solidFill>
          </a:ln>
          <a:scene3d>
            <a:camera prst="orthographicFront"/>
            <a:lightRig rig="flat" dir="t"/>
          </a:scene3d>
          <a:sp3d prstMaterial="dkEdge"/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2">
            <a:scrgbClr r="0" g="0" b="0"/>
          </a:fillRef>
          <a:effectRef idx="1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6191" tIns="6191" rIns="6191" bIns="6191" numCol="1" spcCol="1270" anchor="ctr" anchorCtr="0">
            <a:noAutofit/>
          </a:bodyPr>
          <a:lstStyle/>
          <a:p>
            <a:pPr lvl="0" algn="ctr" defTabSz="433388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900" b="1" dirty="0">
                <a:solidFill>
                  <a:srgbClr val="000000"/>
                </a:solidFill>
                <a:latin typeface="Tw Cen MT Condensed" panose="020B0606020104020203" pitchFamily="34" charset="0"/>
              </a:rPr>
              <a:t>Cara Marks</a:t>
            </a:r>
            <a:br>
              <a:rPr lang="en-US" sz="1050" b="0" i="0" dirty="0">
                <a:solidFill>
                  <a:srgbClr val="000000"/>
                </a:solidFill>
                <a:effectLst/>
                <a:latin typeface="Tw Cen MT Condensed" panose="020B0606020104020203" pitchFamily="34" charset="0"/>
              </a:rPr>
            </a:br>
            <a:r>
              <a:rPr lang="en-US" sz="975" i="0" dirty="0">
                <a:solidFill>
                  <a:prstClr val="black"/>
                </a:solidFill>
                <a:effectLst/>
                <a:latin typeface="Tw Cen MT Condensed" panose="020B0606020104020203" pitchFamily="34" charset="0"/>
              </a:rPr>
              <a:t>Technical Specialist</a:t>
            </a:r>
            <a:endParaRPr lang="en-US" sz="975" b="0" kern="1200" dirty="0">
              <a:solidFill>
                <a:prstClr val="black"/>
              </a:solidFill>
              <a:ea typeface="+mn-ea"/>
              <a:cs typeface="+mn-cs"/>
            </a:endParaRPr>
          </a:p>
        </p:txBody>
      </p:sp>
      <p:cxnSp>
        <p:nvCxnSpPr>
          <p:cNvPr id="99" name="Straight Connector 98">
            <a:extLst>
              <a:ext uri="{FF2B5EF4-FFF2-40B4-BE49-F238E27FC236}">
                <a16:creationId xmlns:a16="http://schemas.microsoft.com/office/drawing/2014/main" id="{BB57C724-4A2F-43CA-9BB2-C652A41ABE46}"/>
              </a:ext>
            </a:extLst>
          </p:cNvPr>
          <p:cNvCxnSpPr>
            <a:cxnSpLocks/>
          </p:cNvCxnSpPr>
          <p:nvPr/>
        </p:nvCxnSpPr>
        <p:spPr>
          <a:xfrm>
            <a:off x="4500607" y="1794663"/>
            <a:ext cx="0" cy="162019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1" name="Rectangle 100" descr="Hierarchy Sub Level">
            <a:extLst>
              <a:ext uri="{FF2B5EF4-FFF2-40B4-BE49-F238E27FC236}">
                <a16:creationId xmlns:a16="http://schemas.microsoft.com/office/drawing/2014/main" id="{34FF6F6F-BCD1-4AEB-937D-4DF2719D092F}"/>
              </a:ext>
            </a:extLst>
          </p:cNvPr>
          <p:cNvSpPr/>
          <p:nvPr/>
        </p:nvSpPr>
        <p:spPr>
          <a:xfrm>
            <a:off x="4205750" y="4917411"/>
            <a:ext cx="1045522" cy="426125"/>
          </a:xfrm>
          <a:prstGeom prst="rect">
            <a:avLst/>
          </a:prstGeom>
          <a:solidFill>
            <a:srgbClr val="FF99FF"/>
          </a:solidFill>
          <a:ln w="9525">
            <a:solidFill>
              <a:schemeClr val="tx1"/>
            </a:solidFill>
          </a:ln>
          <a:scene3d>
            <a:camera prst="orthographicFront"/>
            <a:lightRig rig="flat" dir="t"/>
          </a:scene3d>
          <a:sp3d prstMaterial="dkEdge"/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2">
            <a:scrgbClr r="0" g="0" b="0"/>
          </a:fillRef>
          <a:effectRef idx="1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6191" tIns="6191" rIns="6191" bIns="6191" numCol="1" spcCol="1270" anchor="ctr" anchorCtr="0">
            <a:noAutofit/>
          </a:bodyPr>
          <a:lstStyle/>
          <a:p>
            <a:pPr marL="0" lvl="0" indent="0" algn="ctr" defTabSz="433388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en-US" sz="1050" b="0" i="0" dirty="0">
              <a:solidFill>
                <a:srgbClr val="000000"/>
              </a:solidFill>
              <a:effectLst/>
              <a:latin typeface="Tw Cen MT Condensed" panose="020B0606020104020203" pitchFamily="34" charset="0"/>
            </a:endParaRPr>
          </a:p>
          <a:p>
            <a:pPr marL="0" lvl="0" indent="0" algn="ctr" defTabSz="433388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1050" b="1" i="0" dirty="0">
                <a:solidFill>
                  <a:srgbClr val="000000"/>
                </a:solidFill>
                <a:effectLst/>
                <a:latin typeface="Tw Cen MT Condensed" panose="020B0606020104020203" pitchFamily="34" charset="0"/>
              </a:rPr>
              <a:t>Johanne </a:t>
            </a:r>
            <a:r>
              <a:rPr lang="en-US" sz="1050" b="1" i="0" dirty="0" err="1">
                <a:solidFill>
                  <a:srgbClr val="000000"/>
                </a:solidFill>
                <a:effectLst/>
                <a:latin typeface="Tw Cen MT Condensed" panose="020B0606020104020203" pitchFamily="34" charset="0"/>
              </a:rPr>
              <a:t>Dussault</a:t>
            </a:r>
            <a:endParaRPr lang="en-US" sz="900" b="1" i="0" dirty="0">
              <a:solidFill>
                <a:srgbClr val="000000"/>
              </a:solidFill>
              <a:effectLst/>
              <a:latin typeface="Tw Cen MT" panose="020B0602020104020603" pitchFamily="34" charset="0"/>
            </a:endParaRPr>
          </a:p>
          <a:p>
            <a:pPr marL="0" lvl="0" indent="0" algn="ctr" defTabSz="433388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900" dirty="0">
                <a:solidFill>
                  <a:srgbClr val="000000"/>
                </a:solidFill>
                <a:latin typeface="Tw Cen MT" panose="020B0602020104020603" pitchFamily="34" charset="0"/>
              </a:rPr>
              <a:t>Committee Lead</a:t>
            </a:r>
            <a:br>
              <a:rPr lang="en-US" sz="1050" b="0" i="0" dirty="0">
                <a:solidFill>
                  <a:srgbClr val="000000"/>
                </a:solidFill>
                <a:effectLst/>
                <a:latin typeface="Tw Cen MT Condensed" panose="020B0606020104020203" pitchFamily="34" charset="0"/>
              </a:rPr>
            </a:br>
            <a:endParaRPr lang="en-US" sz="975" b="0" kern="1200" dirty="0">
              <a:solidFill>
                <a:prstClr val="black"/>
              </a:solidFill>
              <a:ea typeface="+mn-ea"/>
              <a:cs typeface="+mn-cs"/>
            </a:endParaRPr>
          </a:p>
        </p:txBody>
      </p:sp>
      <p:cxnSp>
        <p:nvCxnSpPr>
          <p:cNvPr id="105" name="Straight Connector 104">
            <a:extLst>
              <a:ext uri="{FF2B5EF4-FFF2-40B4-BE49-F238E27FC236}">
                <a16:creationId xmlns:a16="http://schemas.microsoft.com/office/drawing/2014/main" id="{3E6894A7-CAFE-4DD5-8175-C5AB8EEFEC8E}"/>
              </a:ext>
            </a:extLst>
          </p:cNvPr>
          <p:cNvCxnSpPr>
            <a:cxnSpLocks/>
            <a:stCxn id="101" idx="1"/>
          </p:cNvCxnSpPr>
          <p:nvPr/>
        </p:nvCxnSpPr>
        <p:spPr>
          <a:xfrm flipH="1">
            <a:off x="4113904" y="5130474"/>
            <a:ext cx="91846" cy="0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9" name="Straight Connector 138">
            <a:extLst>
              <a:ext uri="{FF2B5EF4-FFF2-40B4-BE49-F238E27FC236}">
                <a16:creationId xmlns:a16="http://schemas.microsoft.com/office/drawing/2014/main" id="{43242AF5-7846-49C3-AF55-B636DB5DF27D}"/>
              </a:ext>
            </a:extLst>
          </p:cNvPr>
          <p:cNvCxnSpPr>
            <a:cxnSpLocks/>
          </p:cNvCxnSpPr>
          <p:nvPr/>
        </p:nvCxnSpPr>
        <p:spPr>
          <a:xfrm>
            <a:off x="6413697" y="1785138"/>
            <a:ext cx="0" cy="17154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1297258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99CB38"/>
      </a:accent1>
      <a:accent2>
        <a:srgbClr val="63A537"/>
      </a:accent2>
      <a:accent3>
        <a:srgbClr val="E6D024"/>
      </a:accent3>
      <a:accent4>
        <a:srgbClr val="CC9700"/>
      </a:accent4>
      <a:accent5>
        <a:srgbClr val="4EB3CF"/>
      </a:accent5>
      <a:accent6>
        <a:srgbClr val="378DA6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M11561227_Simple organization chart_SL_V1.potx" id="{BF0B56FD-4542-4940-AB3A-4258140D9123}" vid="{248BCB92-82B6-4090-A1F0-4D4196AC214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9677210f24a1be23c92c90fd886aa0aa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60e05723c5c1908df1a1a4ebf11d344e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94299E3-214B-4E80-8D30-578D4C97256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A8D97F7-B797-462C-A211-7417181FCC12}">
  <ds:schemaRefs>
    <ds:schemaRef ds:uri="http://schemas.microsoft.com/office/infopath/2007/PartnerControls"/>
    <ds:schemaRef ds:uri="http://purl.org/dc/elements/1.1/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16c05727-aa75-4e4a-9b5f-8a80a1165891"/>
    <ds:schemaRef ds:uri="http://purl.org/dc/dcmitype/"/>
    <ds:schemaRef ds:uri="71af3243-3dd4-4a8d-8c0d-dd76da1f02a5"/>
    <ds:schemaRef ds:uri="http://schemas.microsoft.com/office/2006/metadata/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9651F1C8-A66A-4A0D-9227-9A2C605C627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Simple organization chart</Template>
  <TotalTime>343</TotalTime>
  <Words>154</Words>
  <Application>Microsoft Office PowerPoint</Application>
  <PresentationFormat>On-screen Show (4:3)</PresentationFormat>
  <Paragraphs>43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Calibri</vt:lpstr>
      <vt:lpstr>Tw Cen MT</vt:lpstr>
      <vt:lpstr>Tw Cen MT Condensed</vt:lpstr>
      <vt:lpstr>Wingdings 3</vt:lpstr>
      <vt:lpstr>Integral</vt:lpstr>
      <vt:lpstr>WASM Organization Chart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WASM Organization Chart</dc:title>
  <dc:creator>Toni Lavery</dc:creator>
  <cp:lastModifiedBy>Toni Lavery</cp:lastModifiedBy>
  <cp:revision>192</cp:revision>
  <dcterms:created xsi:type="dcterms:W3CDTF">2020-11-11T23:53:08Z</dcterms:created>
  <dcterms:modified xsi:type="dcterms:W3CDTF">2022-03-14T23:11:35Z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